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D352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352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352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352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289" y="282511"/>
            <a:ext cx="10913109" cy="775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D352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4519" y="2072640"/>
            <a:ext cx="10982960" cy="356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831319" y="6605830"/>
            <a:ext cx="28194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2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2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2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2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2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2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2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2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3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3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9.png"/><Relationship Id="rId5" Type="http://schemas.openxmlformats.org/officeDocument/2006/relationships/image" Target="../media/image3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33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3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3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3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3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40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54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55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59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60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6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62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63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64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66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jpg"/><Relationship Id="rId3" Type="http://schemas.openxmlformats.org/officeDocument/2006/relationships/image" Target="../media/image3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68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69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70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7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Relationship Id="rId3" Type="http://schemas.openxmlformats.org/officeDocument/2006/relationships/image" Target="../media/image3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73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jpg"/><Relationship Id="rId3" Type="http://schemas.openxmlformats.org/officeDocument/2006/relationships/image" Target="../media/image3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78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9139" y="1143000"/>
              <a:ext cx="6309360" cy="52425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5825" y="2168271"/>
            <a:ext cx="3644900" cy="1358900"/>
          </a:xfrm>
          <a:prstGeom prst="rect"/>
        </p:spPr>
        <p:txBody>
          <a:bodyPr wrap="square" lIns="0" tIns="90805" rIns="0" bIns="0" rtlCol="0" vert="horz">
            <a:spAutoFit/>
          </a:bodyPr>
          <a:lstStyle/>
          <a:p>
            <a:pPr marL="12700" marR="5080">
              <a:lnSpc>
                <a:spcPts val="4980"/>
              </a:lnSpc>
              <a:spcBef>
                <a:spcPts val="715"/>
              </a:spcBef>
            </a:pPr>
            <a:r>
              <a:rPr dirty="0" sz="4600"/>
              <a:t>RESUMO</a:t>
            </a:r>
            <a:r>
              <a:rPr dirty="0" sz="4600" spc="-145"/>
              <a:t> </a:t>
            </a:r>
            <a:r>
              <a:rPr dirty="0" sz="4600" spc="-25"/>
              <a:t>DO </a:t>
            </a:r>
            <a:r>
              <a:rPr dirty="0" sz="4600" spc="-10"/>
              <a:t>MERCADO</a:t>
            </a:r>
            <a:endParaRPr sz="4600"/>
          </a:p>
        </p:txBody>
      </p:sp>
      <p:grpSp>
        <p:nvGrpSpPr>
          <p:cNvPr id="6" name="object 6" descr=""/>
          <p:cNvGrpSpPr/>
          <p:nvPr/>
        </p:nvGrpSpPr>
        <p:grpSpPr>
          <a:xfrm>
            <a:off x="200660" y="3302000"/>
            <a:ext cx="2809240" cy="3373120"/>
            <a:chOff x="200660" y="3302000"/>
            <a:chExt cx="2809240" cy="337312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239" y="3302000"/>
              <a:ext cx="1122680" cy="2540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7260" y="6385560"/>
              <a:ext cx="802639" cy="2159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660" y="6156960"/>
              <a:ext cx="1884680" cy="51815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47065" y="2300922"/>
            <a:ext cx="9956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 b="1">
                <a:solidFill>
                  <a:srgbClr val="2D3524"/>
                </a:solidFill>
                <a:latin typeface="Tahoma"/>
                <a:cs typeface="Tahoma"/>
              </a:rPr>
              <a:t>01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019" y="320103"/>
            <a:ext cx="5041265" cy="602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PESQUISA</a:t>
            </a:r>
            <a:r>
              <a:rPr dirty="0" sz="2000" spc="-55"/>
              <a:t> </a:t>
            </a:r>
            <a:r>
              <a:rPr dirty="0" sz="2000"/>
              <a:t>DO</a:t>
            </a:r>
            <a:r>
              <a:rPr dirty="0" sz="2000" spc="-35"/>
              <a:t> </a:t>
            </a:r>
            <a:r>
              <a:rPr dirty="0" sz="2000"/>
              <a:t>MERCADO</a:t>
            </a:r>
            <a:r>
              <a:rPr dirty="0" sz="2000" spc="-35"/>
              <a:t> </a:t>
            </a:r>
            <a:r>
              <a:rPr dirty="0" sz="2000" spc="-10"/>
              <a:t>IMOBILIÁRIO</a:t>
            </a:r>
            <a:endParaRPr sz="2000"/>
          </a:p>
          <a:p>
            <a:pPr marL="12700">
              <a:lnSpc>
                <a:spcPts val="2270"/>
              </a:lnSpc>
              <a:tabLst>
                <a:tab pos="2462530" algn="l"/>
              </a:tabLst>
            </a:pPr>
            <a:r>
              <a:rPr dirty="0" sz="2000"/>
              <a:t>BELO</a:t>
            </a:r>
            <a:r>
              <a:rPr dirty="0" sz="2000" spc="-45"/>
              <a:t> </a:t>
            </a:r>
            <a:r>
              <a:rPr dirty="0" sz="2000" spc="-10"/>
              <a:t>HORIZONTE</a:t>
            </a:r>
            <a:r>
              <a:rPr dirty="0" sz="2000"/>
              <a:t>	E</a:t>
            </a:r>
            <a:r>
              <a:rPr dirty="0" sz="2000" spc="-15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 spc="-20"/>
              <a:t>LIMA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22300" y="4129277"/>
            <a:ext cx="11164570" cy="2036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50200"/>
              </a:lnSpc>
              <a:spcBef>
                <a:spcPts val="10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foram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vendidas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nas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cidades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Belo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Horizonte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Nova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Lima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um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total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422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residenciais.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velocidade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3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vendas </a:t>
            </a:r>
            <a:r>
              <a:rPr dirty="0" sz="1200" b="1">
                <a:latin typeface="Tahoma"/>
                <a:cs typeface="Tahoma"/>
              </a:rPr>
              <a:t>no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mês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foi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9,2%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residencial.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residencial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(em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janeiro/2024)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correspondeu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28,6%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da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lançada.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Nas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cidades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análise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foram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lançados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6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empreendimentos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residenciais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janeiro/2024,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somando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145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unidades.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preço/m²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residencial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teve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um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aumento,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termos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nominais,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2,7%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ficando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R$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13.166.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No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segmento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comercial,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foi</a:t>
            </a:r>
            <a:r>
              <a:rPr dirty="0" sz="1200" spc="3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100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unidades,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corresponde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uma </a:t>
            </a:r>
            <a:r>
              <a:rPr dirty="0" sz="1200" spc="-10" b="1">
                <a:latin typeface="Tahoma"/>
                <a:cs typeface="Tahoma"/>
              </a:rPr>
              <a:t>disponibilidade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12,9% sobre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lançada.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7139" y="1282700"/>
            <a:ext cx="7023100" cy="254762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019" y="320103"/>
            <a:ext cx="5041265" cy="602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PESQUISA</a:t>
            </a:r>
            <a:r>
              <a:rPr dirty="0" sz="2000" spc="-55"/>
              <a:t> </a:t>
            </a:r>
            <a:r>
              <a:rPr dirty="0" sz="2000"/>
              <a:t>DO</a:t>
            </a:r>
            <a:r>
              <a:rPr dirty="0" sz="2000" spc="-35"/>
              <a:t> </a:t>
            </a:r>
            <a:r>
              <a:rPr dirty="0" sz="2000"/>
              <a:t>MERCADO</a:t>
            </a:r>
            <a:r>
              <a:rPr dirty="0" sz="2000" spc="-35"/>
              <a:t> </a:t>
            </a:r>
            <a:r>
              <a:rPr dirty="0" sz="2000" spc="-10"/>
              <a:t>IMOBILIÁRIO</a:t>
            </a:r>
            <a:endParaRPr sz="2000"/>
          </a:p>
          <a:p>
            <a:pPr marL="12700">
              <a:lnSpc>
                <a:spcPts val="2270"/>
              </a:lnSpc>
              <a:tabLst>
                <a:tab pos="2462530" algn="l"/>
              </a:tabLst>
            </a:pPr>
            <a:r>
              <a:rPr dirty="0" sz="2000"/>
              <a:t>BELO</a:t>
            </a:r>
            <a:r>
              <a:rPr dirty="0" sz="2000" spc="-45"/>
              <a:t> </a:t>
            </a:r>
            <a:r>
              <a:rPr dirty="0" sz="2000" spc="-10"/>
              <a:t>HORIZONTE</a:t>
            </a:r>
            <a:r>
              <a:rPr dirty="0" sz="2000"/>
              <a:t>	E</a:t>
            </a:r>
            <a:r>
              <a:rPr dirty="0" sz="2000" spc="-15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 spc="-20"/>
              <a:t>LIMA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6185534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56150" y="1075690"/>
            <a:ext cx="58045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ahoma"/>
                <a:cs typeface="Tahoma"/>
              </a:rPr>
              <a:t>SÉRIE</a:t>
            </a:r>
            <a:r>
              <a:rPr dirty="0" sz="1400" spc="-3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HISTÓRICA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DAS</a:t>
            </a:r>
            <a:r>
              <a:rPr dirty="0" sz="1400" spc="-2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INFORMAÇÕES</a:t>
            </a:r>
            <a:r>
              <a:rPr dirty="0" sz="1400" spc="-7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MENSAIS</a:t>
            </a:r>
            <a:r>
              <a:rPr dirty="0" sz="1400" spc="-2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-</a:t>
            </a:r>
            <a:r>
              <a:rPr dirty="0" sz="1400" spc="-3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RESIDENCIAL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8589" y="1579371"/>
            <a:ext cx="2423795" cy="3590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715" indent="-287020">
              <a:lnSpc>
                <a:spcPct val="1501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200">
                <a:latin typeface="Tahoma"/>
                <a:cs typeface="Tahoma"/>
              </a:rPr>
              <a:t>Em</a:t>
            </a:r>
            <a:r>
              <a:rPr dirty="0" sz="1200" spc="165">
                <a:latin typeface="Tahoma"/>
                <a:cs typeface="Tahoma"/>
              </a:rPr>
              <a:t>  </a:t>
            </a:r>
            <a:r>
              <a:rPr dirty="0" sz="1200">
                <a:latin typeface="Tahoma"/>
                <a:cs typeface="Tahoma"/>
              </a:rPr>
              <a:t>janeiro/2024</a:t>
            </a:r>
            <a:r>
              <a:rPr dirty="0" sz="1200" spc="175">
                <a:latin typeface="Tahoma"/>
                <a:cs typeface="Tahoma"/>
              </a:rPr>
              <a:t>  </a:t>
            </a:r>
            <a:r>
              <a:rPr dirty="0" sz="1200">
                <a:latin typeface="Tahoma"/>
                <a:cs typeface="Tahoma"/>
              </a:rPr>
              <a:t>as</a:t>
            </a:r>
            <a:r>
              <a:rPr dirty="0" sz="1200" spc="175">
                <a:latin typeface="Tahoma"/>
                <a:cs typeface="Tahoma"/>
              </a:rPr>
              <a:t>  </a:t>
            </a:r>
            <a:r>
              <a:rPr dirty="0" sz="1200" spc="-10">
                <a:latin typeface="Tahoma"/>
                <a:cs typeface="Tahoma"/>
              </a:rPr>
              <a:t>vendas </a:t>
            </a:r>
            <a:r>
              <a:rPr dirty="0" sz="1200">
                <a:latin typeface="Tahoma"/>
                <a:cs typeface="Tahoma"/>
              </a:rPr>
              <a:t>totalizaram</a:t>
            </a:r>
            <a:r>
              <a:rPr dirty="0" sz="1200" spc="110">
                <a:latin typeface="Tahoma"/>
                <a:cs typeface="Tahoma"/>
              </a:rPr>
              <a:t>  </a:t>
            </a:r>
            <a:r>
              <a:rPr dirty="0" sz="1200">
                <a:latin typeface="Tahoma"/>
                <a:cs typeface="Tahoma"/>
              </a:rPr>
              <a:t>422</a:t>
            </a:r>
            <a:r>
              <a:rPr dirty="0" sz="1200" spc="114">
                <a:latin typeface="Tahoma"/>
                <a:cs typeface="Tahoma"/>
              </a:rPr>
              <a:t>  </a:t>
            </a:r>
            <a:r>
              <a:rPr dirty="0" sz="1200">
                <a:latin typeface="Tahoma"/>
                <a:cs typeface="Tahoma"/>
              </a:rPr>
              <a:t>unidades,</a:t>
            </a:r>
            <a:r>
              <a:rPr dirty="0" sz="1200" spc="105">
                <a:latin typeface="Tahoma"/>
                <a:cs typeface="Tahoma"/>
              </a:rPr>
              <a:t>  </a:t>
            </a:r>
            <a:r>
              <a:rPr dirty="0" sz="1200" spc="-50">
                <a:latin typeface="Tahoma"/>
                <a:cs typeface="Tahoma"/>
              </a:rPr>
              <a:t>o </a:t>
            </a:r>
            <a:r>
              <a:rPr dirty="0" sz="1200">
                <a:latin typeface="Tahoma"/>
                <a:cs typeface="Tahoma"/>
              </a:rPr>
              <a:t>que</a:t>
            </a:r>
            <a:r>
              <a:rPr dirty="0" sz="1200" spc="75">
                <a:latin typeface="Tahoma"/>
                <a:cs typeface="Tahoma"/>
              </a:rPr>
              <a:t>  </a:t>
            </a:r>
            <a:r>
              <a:rPr dirty="0" sz="1200">
                <a:latin typeface="Tahoma"/>
                <a:cs typeface="Tahoma"/>
              </a:rPr>
              <a:t>representou</a:t>
            </a:r>
            <a:r>
              <a:rPr dirty="0" sz="1200" spc="65">
                <a:latin typeface="Tahoma"/>
                <a:cs typeface="Tahoma"/>
              </a:rPr>
              <a:t>  </a:t>
            </a:r>
            <a:r>
              <a:rPr dirty="0" sz="1200">
                <a:latin typeface="Tahoma"/>
                <a:cs typeface="Tahoma"/>
              </a:rPr>
              <a:t>uma</a:t>
            </a:r>
            <a:r>
              <a:rPr dirty="0" sz="1200" spc="70">
                <a:latin typeface="Tahoma"/>
                <a:cs typeface="Tahoma"/>
              </a:rPr>
              <a:t>  </a:t>
            </a:r>
            <a:r>
              <a:rPr dirty="0" sz="1200" spc="-20">
                <a:latin typeface="Tahoma"/>
                <a:cs typeface="Tahoma"/>
              </a:rPr>
              <a:t>queda </a:t>
            </a:r>
            <a:r>
              <a:rPr dirty="0" sz="1200">
                <a:latin typeface="Tahoma"/>
                <a:cs typeface="Tahoma"/>
              </a:rPr>
              <a:t>de</a:t>
            </a:r>
            <a:r>
              <a:rPr dirty="0" sz="1200" spc="1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30,5%</a:t>
            </a:r>
            <a:r>
              <a:rPr dirty="0" sz="1200" spc="1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em</a:t>
            </a:r>
            <a:r>
              <a:rPr dirty="0" sz="1200" spc="1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relação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ao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mês </a:t>
            </a:r>
            <a:r>
              <a:rPr dirty="0" sz="1200" spc="-10">
                <a:latin typeface="Tahoma"/>
                <a:cs typeface="Tahoma"/>
              </a:rPr>
              <a:t>anterior.</a:t>
            </a:r>
            <a:endParaRPr sz="1200">
              <a:latin typeface="Tahoma"/>
              <a:cs typeface="Tahoma"/>
            </a:endParaRPr>
          </a:p>
          <a:p>
            <a:pPr algn="just" marL="299085" marR="6350" indent="-287020">
              <a:lnSpc>
                <a:spcPts val="2160"/>
              </a:lnSpc>
              <a:spcBef>
                <a:spcPts val="19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200">
                <a:latin typeface="Tahoma"/>
                <a:cs typeface="Tahoma"/>
              </a:rPr>
              <a:t>Em</a:t>
            </a:r>
            <a:r>
              <a:rPr dirty="0" sz="1200" spc="465">
                <a:latin typeface="Tahoma"/>
                <a:cs typeface="Tahoma"/>
              </a:rPr>
              <a:t>   </a:t>
            </a:r>
            <a:r>
              <a:rPr dirty="0" sz="1200">
                <a:latin typeface="Tahoma"/>
                <a:cs typeface="Tahoma"/>
              </a:rPr>
              <a:t>janeiro/2024</a:t>
            </a:r>
            <a:r>
              <a:rPr dirty="0" sz="1200" spc="470">
                <a:latin typeface="Tahoma"/>
                <a:cs typeface="Tahoma"/>
              </a:rPr>
              <a:t>   </a:t>
            </a:r>
            <a:r>
              <a:rPr dirty="0" sz="1200" spc="-20">
                <a:latin typeface="Tahoma"/>
                <a:cs typeface="Tahoma"/>
              </a:rPr>
              <a:t>foram </a:t>
            </a:r>
            <a:r>
              <a:rPr dirty="0" sz="1200">
                <a:latin typeface="Tahoma"/>
                <a:cs typeface="Tahoma"/>
              </a:rPr>
              <a:t>lançados</a:t>
            </a:r>
            <a:r>
              <a:rPr dirty="0" sz="1200" spc="85">
                <a:latin typeface="Tahoma"/>
                <a:cs typeface="Tahoma"/>
              </a:rPr>
              <a:t>  </a:t>
            </a:r>
            <a:r>
              <a:rPr dirty="0" sz="1200">
                <a:latin typeface="Tahoma"/>
                <a:cs typeface="Tahoma"/>
              </a:rPr>
              <a:t>6</a:t>
            </a:r>
            <a:r>
              <a:rPr dirty="0" sz="1200" spc="80">
                <a:latin typeface="Tahoma"/>
                <a:cs typeface="Tahoma"/>
              </a:rPr>
              <a:t>  </a:t>
            </a:r>
            <a:r>
              <a:rPr dirty="0" sz="1200" spc="-10">
                <a:latin typeface="Tahoma"/>
                <a:cs typeface="Tahoma"/>
              </a:rPr>
              <a:t>empreendimentos</a:t>
            </a:r>
            <a:endParaRPr sz="1200">
              <a:latin typeface="Tahoma"/>
              <a:cs typeface="Tahoma"/>
            </a:endParaRPr>
          </a:p>
          <a:p>
            <a:pPr algn="just" marL="299085">
              <a:lnSpc>
                <a:spcPct val="100000"/>
              </a:lnSpc>
              <a:spcBef>
                <a:spcPts val="509"/>
              </a:spcBef>
            </a:pPr>
            <a:r>
              <a:rPr dirty="0" sz="1200">
                <a:latin typeface="Tahoma"/>
                <a:cs typeface="Tahoma"/>
              </a:rPr>
              <a:t>residenciais,</a:t>
            </a:r>
            <a:r>
              <a:rPr dirty="0" sz="1200" spc="204">
                <a:latin typeface="Tahoma"/>
                <a:cs typeface="Tahoma"/>
              </a:rPr>
              <a:t>  </a:t>
            </a:r>
            <a:r>
              <a:rPr dirty="0" sz="1200">
                <a:latin typeface="Tahoma"/>
                <a:cs typeface="Tahoma"/>
              </a:rPr>
              <a:t>totalizando</a:t>
            </a:r>
            <a:r>
              <a:rPr dirty="0" sz="1200" spc="195">
                <a:latin typeface="Tahoma"/>
                <a:cs typeface="Tahoma"/>
              </a:rPr>
              <a:t>  </a:t>
            </a:r>
            <a:r>
              <a:rPr dirty="0" sz="1200" spc="-25">
                <a:latin typeface="Tahoma"/>
                <a:cs typeface="Tahoma"/>
              </a:rPr>
              <a:t>145</a:t>
            </a:r>
            <a:endParaRPr sz="12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  <a:spcBef>
                <a:spcPts val="720"/>
              </a:spcBef>
            </a:pPr>
            <a:r>
              <a:rPr dirty="0" sz="1200" spc="-10">
                <a:latin typeface="Tahoma"/>
                <a:cs typeface="Tahoma"/>
              </a:rPr>
              <a:t>unidades.</a:t>
            </a:r>
            <a:endParaRPr sz="1200">
              <a:latin typeface="Tahoma"/>
              <a:cs typeface="Tahoma"/>
            </a:endParaRPr>
          </a:p>
          <a:p>
            <a:pPr marL="299085" marR="5080" indent="-287020">
              <a:lnSpc>
                <a:spcPts val="2160"/>
              </a:lnSpc>
              <a:spcBef>
                <a:spcPts val="195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200">
                <a:latin typeface="Tahoma"/>
                <a:cs typeface="Tahoma"/>
              </a:rPr>
              <a:t>O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preço</a:t>
            </a:r>
            <a:r>
              <a:rPr dirty="0" sz="1200" spc="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médio</a:t>
            </a:r>
            <a:r>
              <a:rPr dirty="0" sz="1200" spc="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do</a:t>
            </a:r>
            <a:r>
              <a:rPr dirty="0" sz="1200" spc="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m²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privativo </a:t>
            </a:r>
            <a:r>
              <a:rPr dirty="0" sz="1200">
                <a:latin typeface="Tahoma"/>
                <a:cs typeface="Tahoma"/>
              </a:rPr>
              <a:t>residencial</a:t>
            </a:r>
            <a:r>
              <a:rPr dirty="0" sz="1200" spc="3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foi</a:t>
            </a:r>
            <a:r>
              <a:rPr dirty="0" sz="1200" spc="3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de</a:t>
            </a:r>
            <a:r>
              <a:rPr dirty="0" sz="1200" spc="3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R$</a:t>
            </a:r>
            <a:r>
              <a:rPr dirty="0" sz="1200" spc="36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13.166,</a:t>
            </a:r>
            <a:endParaRPr sz="1200">
              <a:latin typeface="Tahoma"/>
              <a:cs typeface="Tahoma"/>
            </a:endParaRPr>
          </a:p>
          <a:p>
            <a:pPr marL="299085" marR="5080">
              <a:lnSpc>
                <a:spcPts val="2160"/>
              </a:lnSpc>
              <a:tabLst>
                <a:tab pos="654685" algn="l"/>
                <a:tab pos="1389380" algn="l"/>
                <a:tab pos="1696720" algn="l"/>
                <a:tab pos="2199640" algn="l"/>
              </a:tabLst>
            </a:pPr>
            <a:r>
              <a:rPr dirty="0" sz="1200" spc="-25">
                <a:latin typeface="Tahoma"/>
                <a:cs typeface="Tahoma"/>
              </a:rPr>
              <a:t>um</a:t>
            </a:r>
            <a:r>
              <a:rPr dirty="0" sz="1200">
                <a:latin typeface="Tahoma"/>
                <a:cs typeface="Tahoma"/>
              </a:rPr>
              <a:t>	</a:t>
            </a:r>
            <a:r>
              <a:rPr dirty="0" sz="1200" spc="-10">
                <a:latin typeface="Tahoma"/>
                <a:cs typeface="Tahoma"/>
              </a:rPr>
              <a:t>aumento</a:t>
            </a:r>
            <a:r>
              <a:rPr dirty="0" sz="1200">
                <a:latin typeface="Tahoma"/>
                <a:cs typeface="Tahoma"/>
              </a:rPr>
              <a:t>	</a:t>
            </a:r>
            <a:r>
              <a:rPr dirty="0" sz="1200" spc="-25">
                <a:latin typeface="Tahoma"/>
                <a:cs typeface="Tahoma"/>
              </a:rPr>
              <a:t>de</a:t>
            </a:r>
            <a:r>
              <a:rPr dirty="0" sz="1200">
                <a:latin typeface="Tahoma"/>
                <a:cs typeface="Tahoma"/>
              </a:rPr>
              <a:t>	</a:t>
            </a:r>
            <a:r>
              <a:rPr dirty="0" sz="1200" spc="-20">
                <a:latin typeface="Tahoma"/>
                <a:cs typeface="Tahoma"/>
              </a:rPr>
              <a:t>2,7%</a:t>
            </a:r>
            <a:r>
              <a:rPr dirty="0" sz="1200">
                <a:latin typeface="Tahoma"/>
                <a:cs typeface="Tahoma"/>
              </a:rPr>
              <a:t>	</a:t>
            </a:r>
            <a:r>
              <a:rPr dirty="0" sz="1200" spc="-25">
                <a:latin typeface="Tahoma"/>
                <a:cs typeface="Tahoma"/>
              </a:rPr>
              <a:t>em </a:t>
            </a:r>
            <a:r>
              <a:rPr dirty="0" sz="1200">
                <a:latin typeface="Tahoma"/>
                <a:cs typeface="Tahoma"/>
              </a:rPr>
              <a:t>relação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ao mês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anterior.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1939" y="1402080"/>
            <a:ext cx="9108440" cy="4345940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7279" y="1452880"/>
            <a:ext cx="9100820" cy="43459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019" y="320103"/>
            <a:ext cx="5041265" cy="602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PESQUISA</a:t>
            </a:r>
            <a:r>
              <a:rPr dirty="0" sz="2000" spc="-55"/>
              <a:t> </a:t>
            </a:r>
            <a:r>
              <a:rPr dirty="0" sz="2000"/>
              <a:t>DO</a:t>
            </a:r>
            <a:r>
              <a:rPr dirty="0" sz="2000" spc="-35"/>
              <a:t> </a:t>
            </a:r>
            <a:r>
              <a:rPr dirty="0" sz="2000"/>
              <a:t>MERCADO</a:t>
            </a:r>
            <a:r>
              <a:rPr dirty="0" sz="2000" spc="-35"/>
              <a:t> </a:t>
            </a:r>
            <a:r>
              <a:rPr dirty="0" sz="2000" spc="-10"/>
              <a:t>IMOBILIÁRIO</a:t>
            </a:r>
            <a:endParaRPr sz="2000"/>
          </a:p>
          <a:p>
            <a:pPr marL="12700">
              <a:lnSpc>
                <a:spcPts val="2270"/>
              </a:lnSpc>
              <a:tabLst>
                <a:tab pos="2462530" algn="l"/>
              </a:tabLst>
            </a:pPr>
            <a:r>
              <a:rPr dirty="0" sz="2000"/>
              <a:t>BELO</a:t>
            </a:r>
            <a:r>
              <a:rPr dirty="0" sz="2000" spc="-45"/>
              <a:t> </a:t>
            </a:r>
            <a:r>
              <a:rPr dirty="0" sz="2000" spc="-10"/>
              <a:t>HORIZONTE</a:t>
            </a:r>
            <a:r>
              <a:rPr dirty="0" sz="2000"/>
              <a:t>	E</a:t>
            </a:r>
            <a:r>
              <a:rPr dirty="0" sz="2000" spc="-15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 spc="-20"/>
              <a:t>LIMA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3911980" y="1081404"/>
            <a:ext cx="56419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ahoma"/>
                <a:cs typeface="Tahoma"/>
              </a:rPr>
              <a:t>SÉRIE</a:t>
            </a:r>
            <a:r>
              <a:rPr dirty="0" sz="1400" spc="-3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HISTÓRICA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DAS</a:t>
            </a:r>
            <a:r>
              <a:rPr dirty="0" sz="1400" spc="-2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INFORMAÇÕES</a:t>
            </a:r>
            <a:r>
              <a:rPr dirty="0" sz="1400" spc="-7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MENSAIS</a:t>
            </a:r>
            <a:r>
              <a:rPr dirty="0" sz="1400" spc="-2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-</a:t>
            </a:r>
            <a:r>
              <a:rPr dirty="0" sz="1400" spc="-3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COMERCIAL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6850" y="1979040"/>
            <a:ext cx="1742439" cy="2585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720" marR="5080" indent="-287020">
              <a:lnSpc>
                <a:spcPct val="1498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1150">
                <a:latin typeface="Tahoma"/>
                <a:cs typeface="Tahoma"/>
              </a:rPr>
              <a:t>O</a:t>
            </a:r>
            <a:r>
              <a:rPr dirty="0" sz="1150" spc="-2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segmento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 spc="-10">
                <a:latin typeface="Tahoma"/>
                <a:cs typeface="Tahoma"/>
              </a:rPr>
              <a:t>comercial </a:t>
            </a:r>
            <a:r>
              <a:rPr dirty="0" sz="1150">
                <a:latin typeface="Tahoma"/>
                <a:cs typeface="Tahoma"/>
              </a:rPr>
              <a:t>fechou</a:t>
            </a:r>
            <a:r>
              <a:rPr dirty="0" sz="1150" spc="-10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o</a:t>
            </a:r>
            <a:r>
              <a:rPr dirty="0" sz="1150" spc="-2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mês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 spc="-25">
                <a:latin typeface="Tahoma"/>
                <a:cs typeface="Tahoma"/>
              </a:rPr>
              <a:t>de </a:t>
            </a:r>
            <a:r>
              <a:rPr dirty="0" sz="1150">
                <a:latin typeface="Tahoma"/>
                <a:cs typeface="Tahoma"/>
              </a:rPr>
              <a:t>janeiro/2024</a:t>
            </a:r>
            <a:r>
              <a:rPr dirty="0" sz="1150" spc="-4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com</a:t>
            </a:r>
            <a:r>
              <a:rPr dirty="0" sz="1150" spc="-40">
                <a:latin typeface="Tahoma"/>
                <a:cs typeface="Tahoma"/>
              </a:rPr>
              <a:t> </a:t>
            </a:r>
            <a:r>
              <a:rPr dirty="0" sz="1150" spc="-50">
                <a:latin typeface="Tahoma"/>
                <a:cs typeface="Tahoma"/>
              </a:rPr>
              <a:t>4 </a:t>
            </a:r>
            <a:r>
              <a:rPr dirty="0" sz="1150" spc="-10">
                <a:latin typeface="Tahoma"/>
                <a:cs typeface="Tahoma"/>
              </a:rPr>
              <a:t>distratos.</a:t>
            </a:r>
            <a:endParaRPr sz="1150">
              <a:latin typeface="Tahoma"/>
              <a:cs typeface="Tahoma"/>
            </a:endParaRPr>
          </a:p>
          <a:p>
            <a:pPr marL="299720" marR="79375" indent="-287020">
              <a:lnSpc>
                <a:spcPct val="150100"/>
              </a:lnSpc>
              <a:spcBef>
                <a:spcPts val="10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110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preço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médio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do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m² </a:t>
            </a:r>
            <a:r>
              <a:rPr dirty="0" sz="1100">
                <a:latin typeface="Tahoma"/>
                <a:cs typeface="Tahoma"/>
              </a:rPr>
              <a:t>privativo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comercial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foi </a:t>
            </a:r>
            <a:r>
              <a:rPr dirty="0" sz="1100">
                <a:latin typeface="Tahoma"/>
                <a:cs typeface="Tahoma"/>
              </a:rPr>
              <a:t>de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R$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14.873,</a:t>
            </a:r>
            <a:r>
              <a:rPr dirty="0" sz="1100" spc="-25">
                <a:latin typeface="Tahoma"/>
                <a:cs typeface="Tahoma"/>
              </a:rPr>
              <a:t> um </a:t>
            </a:r>
            <a:r>
              <a:rPr dirty="0" sz="1100">
                <a:latin typeface="Tahoma"/>
                <a:cs typeface="Tahoma"/>
              </a:rPr>
              <a:t>aumento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de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0,5%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em </a:t>
            </a:r>
            <a:r>
              <a:rPr dirty="0" sz="1100">
                <a:latin typeface="Tahoma"/>
                <a:cs typeface="Tahoma"/>
              </a:rPr>
              <a:t>relação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ao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mês </a:t>
            </a:r>
            <a:r>
              <a:rPr dirty="0" sz="1100" spc="-10">
                <a:latin typeface="Tahoma"/>
                <a:cs typeface="Tahoma"/>
              </a:rPr>
              <a:t>anterior.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9139" y="1143000"/>
              <a:ext cx="6309360" cy="52425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239" y="3302000"/>
              <a:ext cx="1122680" cy="254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7260" y="6385559"/>
              <a:ext cx="802639" cy="215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660" y="6156959"/>
              <a:ext cx="1884680" cy="5181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00326" y="2469451"/>
            <a:ext cx="4508500" cy="727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0"/>
              <a:t>LANÇAMENTOS</a:t>
            </a:r>
            <a:endParaRPr sz="4600"/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647065" y="2300922"/>
            <a:ext cx="9956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 b="1">
                <a:solidFill>
                  <a:srgbClr val="2D3524"/>
                </a:solidFill>
                <a:latin typeface="Tahoma"/>
                <a:cs typeface="Tahoma"/>
              </a:rPr>
              <a:t>02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483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HISTÓRICO</a:t>
            </a:r>
            <a:r>
              <a:rPr dirty="0" sz="2000" spc="-40"/>
              <a:t> </a:t>
            </a:r>
            <a:r>
              <a:rPr dirty="0" sz="2000"/>
              <a:t>MCMV</a:t>
            </a:r>
            <a:r>
              <a:rPr dirty="0" sz="2000" spc="-15"/>
              <a:t> </a:t>
            </a:r>
            <a:r>
              <a:rPr dirty="0" sz="2000"/>
              <a:t>–</a:t>
            </a:r>
            <a:r>
              <a:rPr dirty="0" sz="2000" spc="-35"/>
              <a:t> </a:t>
            </a:r>
            <a:r>
              <a:rPr dirty="0" sz="2000"/>
              <a:t>UNIDADES</a:t>
            </a:r>
            <a:r>
              <a:rPr dirty="0" sz="2000" spc="-50"/>
              <a:t> </a:t>
            </a:r>
            <a:r>
              <a:rPr dirty="0" sz="2000" spc="-10"/>
              <a:t>LANÇADAS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*ATÉ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JANEIRO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9280" y="2928620"/>
            <a:ext cx="11229340" cy="89915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75"/>
              <a:t> </a:t>
            </a:r>
            <a:r>
              <a:rPr dirty="0" sz="2000"/>
              <a:t>LANÇADAS</a:t>
            </a:r>
            <a:r>
              <a:rPr dirty="0" sz="2000" spc="-40"/>
              <a:t> </a:t>
            </a:r>
            <a:r>
              <a:rPr dirty="0" sz="2000"/>
              <a:t>POR</a:t>
            </a:r>
            <a:r>
              <a:rPr dirty="0" sz="2000" spc="-55"/>
              <a:t> </a:t>
            </a:r>
            <a:r>
              <a:rPr dirty="0" sz="2000" spc="-10"/>
              <a:t>PADRÃO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2023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359" y="1811020"/>
            <a:ext cx="11257280" cy="290829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75"/>
              <a:t> </a:t>
            </a:r>
            <a:r>
              <a:rPr dirty="0" sz="2000"/>
              <a:t>LANÇADAS</a:t>
            </a:r>
            <a:r>
              <a:rPr dirty="0" sz="2000" spc="-40"/>
              <a:t> </a:t>
            </a:r>
            <a:r>
              <a:rPr dirty="0" sz="2000"/>
              <a:t>POR</a:t>
            </a:r>
            <a:r>
              <a:rPr dirty="0" sz="2000" spc="-55"/>
              <a:t> </a:t>
            </a:r>
            <a:r>
              <a:rPr dirty="0" sz="2000" spc="-10"/>
              <a:t>PADRÃO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2024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494972"/>
            <a:ext cx="9812655" cy="67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13330" indent="-287020">
              <a:lnSpc>
                <a:spcPct val="100000"/>
              </a:lnSpc>
              <a:spcBef>
                <a:spcPts val="100"/>
              </a:spcBef>
              <a:buFont typeface="VL PGothic"/>
              <a:buChar char="✓"/>
              <a:tabLst>
                <a:tab pos="2513330" algn="l"/>
              </a:tabLst>
            </a:pPr>
            <a:r>
              <a:rPr dirty="0" sz="1200">
                <a:latin typeface="Tahoma"/>
                <a:cs typeface="Tahoma"/>
              </a:rPr>
              <a:t>Em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janeiro/2024,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foram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lançadas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145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unidades residenciais,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sendo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que 64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unidades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são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do</a:t>
            </a:r>
            <a:r>
              <a:rPr dirty="0" sz="1200" spc="-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padrão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especial.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1559" y="1671320"/>
            <a:ext cx="5008879" cy="351535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75"/>
              <a:t> </a:t>
            </a:r>
            <a:r>
              <a:rPr dirty="0" sz="2000"/>
              <a:t>LANÇADAS</a:t>
            </a:r>
            <a:r>
              <a:rPr dirty="0" sz="2000" spc="-40"/>
              <a:t> </a:t>
            </a:r>
            <a:r>
              <a:rPr dirty="0" sz="2000"/>
              <a:t>POR</a:t>
            </a:r>
            <a:r>
              <a:rPr dirty="0" sz="2000" spc="-55"/>
              <a:t> </a:t>
            </a:r>
            <a:r>
              <a:rPr dirty="0" sz="2000" spc="-10"/>
              <a:t>TIPOLOGIA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45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20"/>
              <a:t> </a:t>
            </a:r>
            <a:r>
              <a:rPr dirty="0" sz="2000"/>
              <a:t>LIMA</a:t>
            </a:r>
            <a:r>
              <a:rPr dirty="0" sz="2000" spc="5"/>
              <a:t> </a:t>
            </a:r>
            <a:r>
              <a:rPr dirty="0" sz="2000"/>
              <a:t>-</a:t>
            </a:r>
            <a:r>
              <a:rPr dirty="0" sz="2000" spc="-45"/>
              <a:t> </a:t>
            </a:r>
            <a:r>
              <a:rPr dirty="0" sz="2000" spc="-20"/>
              <a:t>2023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284220" y="6503352"/>
            <a:ext cx="63023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359" y="2364739"/>
            <a:ext cx="11257280" cy="212851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75"/>
              <a:t> </a:t>
            </a:r>
            <a:r>
              <a:rPr dirty="0" sz="2000"/>
              <a:t>LANÇADAS</a:t>
            </a:r>
            <a:r>
              <a:rPr dirty="0" sz="2000" spc="-40"/>
              <a:t> </a:t>
            </a:r>
            <a:r>
              <a:rPr dirty="0" sz="2000"/>
              <a:t>POR</a:t>
            </a:r>
            <a:r>
              <a:rPr dirty="0" sz="2000" spc="-55"/>
              <a:t> </a:t>
            </a:r>
            <a:r>
              <a:rPr dirty="0" sz="2000" spc="-10"/>
              <a:t>TIPOLOGIA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2024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12519" y="5259070"/>
            <a:ext cx="8348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janeiro/2024,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foram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lançadas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145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residenciais,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sendo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62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são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</a:t>
            </a:r>
            <a:r>
              <a:rPr dirty="0" sz="1200" spc="-10" b="1">
                <a:latin typeface="Tahoma"/>
                <a:cs typeface="Tahoma"/>
              </a:rPr>
              <a:t> dormitórios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1559" y="2143760"/>
            <a:ext cx="5008880" cy="257048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40472" y="3731641"/>
            <a:ext cx="15367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385622"/>
                </a:solidFill>
                <a:latin typeface="Tahoma"/>
                <a:cs typeface="Tahoma"/>
              </a:rPr>
              <a:t>BH</a:t>
            </a:r>
            <a:r>
              <a:rPr dirty="0" sz="1400" spc="-15" b="1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dirty="0" sz="1400" spc="-35" b="1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385622"/>
                </a:solidFill>
                <a:latin typeface="Tahoma"/>
                <a:cs typeface="Tahoma"/>
              </a:rPr>
              <a:t>NOVA</a:t>
            </a:r>
            <a:r>
              <a:rPr dirty="0" sz="1400" spc="-20" b="1">
                <a:solidFill>
                  <a:srgbClr val="385622"/>
                </a:solidFill>
                <a:latin typeface="Tahoma"/>
                <a:cs typeface="Tahoma"/>
              </a:rPr>
              <a:t> LIMA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40472" y="2066353"/>
            <a:ext cx="2242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385622"/>
                </a:solidFill>
                <a:latin typeface="Tahoma"/>
                <a:cs typeface="Tahoma"/>
              </a:rPr>
              <a:t>MERCADO</a:t>
            </a:r>
            <a:r>
              <a:rPr dirty="0" sz="1400" spc="-5" b="1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385622"/>
                </a:solidFill>
                <a:latin typeface="Tahoma"/>
                <a:cs typeface="Tahoma"/>
              </a:rPr>
              <a:t>IMOBILIÁRIO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40472" y="4969509"/>
            <a:ext cx="13925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385622"/>
                </a:solidFill>
                <a:latin typeface="Tahoma"/>
                <a:cs typeface="Tahoma"/>
              </a:rPr>
              <a:t>JANEIRO/2024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61580" y="2913379"/>
            <a:ext cx="2933700" cy="5156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40" y="1854200"/>
            <a:ext cx="11859260" cy="34086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75"/>
              <a:t> </a:t>
            </a:r>
            <a:r>
              <a:rPr dirty="0" sz="2000"/>
              <a:t>LANÇADAS</a:t>
            </a:r>
            <a:r>
              <a:rPr dirty="0" sz="2000" spc="-40"/>
              <a:t> </a:t>
            </a:r>
            <a:r>
              <a:rPr dirty="0" sz="2000"/>
              <a:t>POR</a:t>
            </a:r>
            <a:r>
              <a:rPr dirty="0" sz="2000" spc="-55"/>
              <a:t> </a:t>
            </a:r>
            <a:r>
              <a:rPr dirty="0" sz="2000" spc="-10"/>
              <a:t>REGIÕES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2023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23520" y="1351280"/>
            <a:ext cx="2026920" cy="388620"/>
            <a:chOff x="223520" y="1351280"/>
            <a:chExt cx="2026920" cy="388620"/>
          </a:xfrm>
        </p:grpSpPr>
        <p:sp>
          <p:nvSpPr>
            <p:cNvPr id="9" name="object 9" descr=""/>
            <p:cNvSpPr/>
            <p:nvPr/>
          </p:nvSpPr>
          <p:spPr>
            <a:xfrm>
              <a:off x="229870" y="1357630"/>
              <a:ext cx="2014220" cy="375920"/>
            </a:xfrm>
            <a:custGeom>
              <a:avLst/>
              <a:gdLst/>
              <a:ahLst/>
              <a:cxnLst/>
              <a:rect l="l" t="t" r="r" b="b"/>
              <a:pathLst>
                <a:path w="2014220" h="375919">
                  <a:moveTo>
                    <a:pt x="1951609" y="0"/>
                  </a:moveTo>
                  <a:lnTo>
                    <a:pt x="62649" y="0"/>
                  </a:lnTo>
                  <a:lnTo>
                    <a:pt x="38265" y="4925"/>
                  </a:lnTo>
                  <a:lnTo>
                    <a:pt x="18351" y="18351"/>
                  </a:lnTo>
                  <a:lnTo>
                    <a:pt x="4924" y="38254"/>
                  </a:lnTo>
                  <a:lnTo>
                    <a:pt x="0" y="62611"/>
                  </a:lnTo>
                  <a:lnTo>
                    <a:pt x="0" y="313309"/>
                  </a:lnTo>
                  <a:lnTo>
                    <a:pt x="4924" y="337665"/>
                  </a:lnTo>
                  <a:lnTo>
                    <a:pt x="18351" y="357568"/>
                  </a:lnTo>
                  <a:lnTo>
                    <a:pt x="38265" y="370994"/>
                  </a:lnTo>
                  <a:lnTo>
                    <a:pt x="62649" y="375920"/>
                  </a:lnTo>
                  <a:lnTo>
                    <a:pt x="1951609" y="375920"/>
                  </a:lnTo>
                  <a:lnTo>
                    <a:pt x="1975965" y="370994"/>
                  </a:lnTo>
                  <a:lnTo>
                    <a:pt x="1995868" y="357568"/>
                  </a:lnTo>
                  <a:lnTo>
                    <a:pt x="2009294" y="337665"/>
                  </a:lnTo>
                  <a:lnTo>
                    <a:pt x="2014220" y="313309"/>
                  </a:lnTo>
                  <a:lnTo>
                    <a:pt x="2014220" y="62611"/>
                  </a:lnTo>
                  <a:lnTo>
                    <a:pt x="2009294" y="38254"/>
                  </a:lnTo>
                  <a:lnTo>
                    <a:pt x="1995868" y="18351"/>
                  </a:lnTo>
                  <a:lnTo>
                    <a:pt x="1975965" y="4925"/>
                  </a:lnTo>
                  <a:lnTo>
                    <a:pt x="195160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29870" y="1357630"/>
              <a:ext cx="2014220" cy="375920"/>
            </a:xfrm>
            <a:custGeom>
              <a:avLst/>
              <a:gdLst/>
              <a:ahLst/>
              <a:cxnLst/>
              <a:rect l="l" t="t" r="r" b="b"/>
              <a:pathLst>
                <a:path w="2014220" h="375919">
                  <a:moveTo>
                    <a:pt x="0" y="62611"/>
                  </a:moveTo>
                  <a:lnTo>
                    <a:pt x="4924" y="38254"/>
                  </a:lnTo>
                  <a:lnTo>
                    <a:pt x="18351" y="18351"/>
                  </a:lnTo>
                  <a:lnTo>
                    <a:pt x="38265" y="4925"/>
                  </a:lnTo>
                  <a:lnTo>
                    <a:pt x="62649" y="0"/>
                  </a:lnTo>
                  <a:lnTo>
                    <a:pt x="1951609" y="0"/>
                  </a:lnTo>
                  <a:lnTo>
                    <a:pt x="1975965" y="4925"/>
                  </a:lnTo>
                  <a:lnTo>
                    <a:pt x="1995868" y="18351"/>
                  </a:lnTo>
                  <a:lnTo>
                    <a:pt x="2009294" y="38254"/>
                  </a:lnTo>
                  <a:lnTo>
                    <a:pt x="2014220" y="62611"/>
                  </a:lnTo>
                  <a:lnTo>
                    <a:pt x="2014220" y="313309"/>
                  </a:lnTo>
                  <a:lnTo>
                    <a:pt x="2009294" y="337665"/>
                  </a:lnTo>
                  <a:lnTo>
                    <a:pt x="1995868" y="357568"/>
                  </a:lnTo>
                  <a:lnTo>
                    <a:pt x="1975965" y="370994"/>
                  </a:lnTo>
                  <a:lnTo>
                    <a:pt x="1951609" y="375920"/>
                  </a:lnTo>
                  <a:lnTo>
                    <a:pt x="62649" y="375920"/>
                  </a:lnTo>
                  <a:lnTo>
                    <a:pt x="38265" y="370994"/>
                  </a:lnTo>
                  <a:lnTo>
                    <a:pt x="18351" y="357568"/>
                  </a:lnTo>
                  <a:lnTo>
                    <a:pt x="4924" y="337665"/>
                  </a:lnTo>
                  <a:lnTo>
                    <a:pt x="0" y="313309"/>
                  </a:lnTo>
                  <a:lnTo>
                    <a:pt x="0" y="62611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73747" y="1425257"/>
            <a:ext cx="9239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VERTICAL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75"/>
              <a:t> </a:t>
            </a:r>
            <a:r>
              <a:rPr dirty="0" sz="2000"/>
              <a:t>LANÇADAS</a:t>
            </a:r>
            <a:r>
              <a:rPr dirty="0" sz="2000" spc="-40"/>
              <a:t> </a:t>
            </a:r>
            <a:r>
              <a:rPr dirty="0" sz="2000"/>
              <a:t>POR</a:t>
            </a:r>
            <a:r>
              <a:rPr dirty="0" sz="2000" spc="-55"/>
              <a:t> </a:t>
            </a:r>
            <a:r>
              <a:rPr dirty="0" sz="2000" spc="-10"/>
              <a:t>REGIÕES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2024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563234"/>
            <a:ext cx="9908540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95880" indent="-287020">
              <a:lnSpc>
                <a:spcPct val="100000"/>
              </a:lnSpc>
              <a:spcBef>
                <a:spcPts val="100"/>
              </a:spcBef>
              <a:buFont typeface="VL PGothic"/>
              <a:buChar char="✓"/>
              <a:tabLst>
                <a:tab pos="2595880" algn="l"/>
              </a:tabLst>
            </a:pPr>
            <a:r>
              <a:rPr dirty="0" sz="1200">
                <a:latin typeface="Tahoma"/>
                <a:cs typeface="Tahoma"/>
              </a:rPr>
              <a:t>Em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janeiro/2024,</a:t>
            </a:r>
            <a:r>
              <a:rPr dirty="0" sz="1200" spc="-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região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Barreiro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foi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responsável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por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33,1%</a:t>
            </a:r>
            <a:r>
              <a:rPr dirty="0" sz="1200" spc="-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(48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unidades)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do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total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das unidades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lançadas.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633220" y="1061719"/>
            <a:ext cx="2026920" cy="386080"/>
            <a:chOff x="1633220" y="1061719"/>
            <a:chExt cx="2026920" cy="386080"/>
          </a:xfrm>
        </p:grpSpPr>
        <p:sp>
          <p:nvSpPr>
            <p:cNvPr id="8" name="object 8" descr=""/>
            <p:cNvSpPr/>
            <p:nvPr/>
          </p:nvSpPr>
          <p:spPr>
            <a:xfrm>
              <a:off x="1639570" y="1068069"/>
              <a:ext cx="2014220" cy="373380"/>
            </a:xfrm>
            <a:custGeom>
              <a:avLst/>
              <a:gdLst/>
              <a:ahLst/>
              <a:cxnLst/>
              <a:rect l="l" t="t" r="r" b="b"/>
              <a:pathLst>
                <a:path w="2014220" h="373380">
                  <a:moveTo>
                    <a:pt x="1951990" y="0"/>
                  </a:moveTo>
                  <a:lnTo>
                    <a:pt x="62230" y="0"/>
                  </a:lnTo>
                  <a:lnTo>
                    <a:pt x="37986" y="4883"/>
                  </a:lnTo>
                  <a:lnTo>
                    <a:pt x="18208" y="18208"/>
                  </a:lnTo>
                  <a:lnTo>
                    <a:pt x="4883" y="37986"/>
                  </a:lnTo>
                  <a:lnTo>
                    <a:pt x="0" y="62229"/>
                  </a:lnTo>
                  <a:lnTo>
                    <a:pt x="0" y="311150"/>
                  </a:lnTo>
                  <a:lnTo>
                    <a:pt x="4883" y="335393"/>
                  </a:lnTo>
                  <a:lnTo>
                    <a:pt x="18208" y="355171"/>
                  </a:lnTo>
                  <a:lnTo>
                    <a:pt x="37986" y="368496"/>
                  </a:lnTo>
                  <a:lnTo>
                    <a:pt x="62230" y="373379"/>
                  </a:lnTo>
                  <a:lnTo>
                    <a:pt x="1951990" y="373379"/>
                  </a:lnTo>
                  <a:lnTo>
                    <a:pt x="1976233" y="368496"/>
                  </a:lnTo>
                  <a:lnTo>
                    <a:pt x="1996011" y="355171"/>
                  </a:lnTo>
                  <a:lnTo>
                    <a:pt x="2009336" y="335393"/>
                  </a:lnTo>
                  <a:lnTo>
                    <a:pt x="2014220" y="311150"/>
                  </a:lnTo>
                  <a:lnTo>
                    <a:pt x="2014220" y="62229"/>
                  </a:lnTo>
                  <a:lnTo>
                    <a:pt x="2009336" y="37986"/>
                  </a:lnTo>
                  <a:lnTo>
                    <a:pt x="1996011" y="18208"/>
                  </a:lnTo>
                  <a:lnTo>
                    <a:pt x="1976233" y="4883"/>
                  </a:lnTo>
                  <a:lnTo>
                    <a:pt x="19519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39570" y="1068069"/>
              <a:ext cx="2014220" cy="373380"/>
            </a:xfrm>
            <a:custGeom>
              <a:avLst/>
              <a:gdLst/>
              <a:ahLst/>
              <a:cxnLst/>
              <a:rect l="l" t="t" r="r" b="b"/>
              <a:pathLst>
                <a:path w="2014220" h="373380">
                  <a:moveTo>
                    <a:pt x="0" y="62229"/>
                  </a:moveTo>
                  <a:lnTo>
                    <a:pt x="4883" y="37986"/>
                  </a:lnTo>
                  <a:lnTo>
                    <a:pt x="18208" y="18208"/>
                  </a:lnTo>
                  <a:lnTo>
                    <a:pt x="37986" y="4883"/>
                  </a:lnTo>
                  <a:lnTo>
                    <a:pt x="62230" y="0"/>
                  </a:lnTo>
                  <a:lnTo>
                    <a:pt x="1951990" y="0"/>
                  </a:lnTo>
                  <a:lnTo>
                    <a:pt x="1976233" y="4883"/>
                  </a:lnTo>
                  <a:lnTo>
                    <a:pt x="1996011" y="18208"/>
                  </a:lnTo>
                  <a:lnTo>
                    <a:pt x="2009336" y="37986"/>
                  </a:lnTo>
                  <a:lnTo>
                    <a:pt x="2014220" y="62229"/>
                  </a:lnTo>
                  <a:lnTo>
                    <a:pt x="2014220" y="311150"/>
                  </a:lnTo>
                  <a:lnTo>
                    <a:pt x="2009336" y="335393"/>
                  </a:lnTo>
                  <a:lnTo>
                    <a:pt x="1996011" y="355171"/>
                  </a:lnTo>
                  <a:lnTo>
                    <a:pt x="1976233" y="368496"/>
                  </a:lnTo>
                  <a:lnTo>
                    <a:pt x="1951990" y="373379"/>
                  </a:lnTo>
                  <a:lnTo>
                    <a:pt x="62230" y="373379"/>
                  </a:lnTo>
                  <a:lnTo>
                    <a:pt x="37986" y="368496"/>
                  </a:lnTo>
                  <a:lnTo>
                    <a:pt x="18208" y="355171"/>
                  </a:lnTo>
                  <a:lnTo>
                    <a:pt x="4883" y="335393"/>
                  </a:lnTo>
                  <a:lnTo>
                    <a:pt x="0" y="311150"/>
                  </a:lnTo>
                  <a:lnTo>
                    <a:pt x="0" y="62229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183764" y="1134998"/>
            <a:ext cx="9213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VERTICAL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97020" y="1460500"/>
            <a:ext cx="3997960" cy="3827779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75"/>
              <a:t> </a:t>
            </a:r>
            <a:r>
              <a:rPr dirty="0" sz="2000"/>
              <a:t>LANÇADAS</a:t>
            </a:r>
            <a:r>
              <a:rPr dirty="0" sz="2000" spc="-40"/>
              <a:t> </a:t>
            </a:r>
            <a:r>
              <a:rPr dirty="0" sz="2000"/>
              <a:t>POR</a:t>
            </a:r>
            <a:r>
              <a:rPr dirty="0" sz="2000" spc="-55"/>
              <a:t> </a:t>
            </a:r>
            <a:r>
              <a:rPr dirty="0" sz="2000" spc="-10"/>
              <a:t>REGIÕES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2023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97559" y="1310639"/>
            <a:ext cx="2029460" cy="386080"/>
            <a:chOff x="797559" y="1310639"/>
            <a:chExt cx="2029460" cy="386080"/>
          </a:xfrm>
        </p:grpSpPr>
        <p:sp>
          <p:nvSpPr>
            <p:cNvPr id="8" name="object 8" descr=""/>
            <p:cNvSpPr/>
            <p:nvPr/>
          </p:nvSpPr>
          <p:spPr>
            <a:xfrm>
              <a:off x="803909" y="1316989"/>
              <a:ext cx="2016760" cy="373380"/>
            </a:xfrm>
            <a:custGeom>
              <a:avLst/>
              <a:gdLst/>
              <a:ahLst/>
              <a:cxnLst/>
              <a:rect l="l" t="t" r="r" b="b"/>
              <a:pathLst>
                <a:path w="2016760" h="373380">
                  <a:moveTo>
                    <a:pt x="1954529" y="0"/>
                  </a:moveTo>
                  <a:lnTo>
                    <a:pt x="62230" y="0"/>
                  </a:lnTo>
                  <a:lnTo>
                    <a:pt x="38008" y="4883"/>
                  </a:lnTo>
                  <a:lnTo>
                    <a:pt x="18227" y="18208"/>
                  </a:lnTo>
                  <a:lnTo>
                    <a:pt x="4890" y="37986"/>
                  </a:lnTo>
                  <a:lnTo>
                    <a:pt x="0" y="62230"/>
                  </a:lnTo>
                  <a:lnTo>
                    <a:pt x="0" y="311150"/>
                  </a:lnTo>
                  <a:lnTo>
                    <a:pt x="4890" y="335393"/>
                  </a:lnTo>
                  <a:lnTo>
                    <a:pt x="18227" y="355171"/>
                  </a:lnTo>
                  <a:lnTo>
                    <a:pt x="38008" y="368496"/>
                  </a:lnTo>
                  <a:lnTo>
                    <a:pt x="62230" y="373380"/>
                  </a:lnTo>
                  <a:lnTo>
                    <a:pt x="1954529" y="373380"/>
                  </a:lnTo>
                  <a:lnTo>
                    <a:pt x="1978773" y="368496"/>
                  </a:lnTo>
                  <a:lnTo>
                    <a:pt x="1998551" y="355171"/>
                  </a:lnTo>
                  <a:lnTo>
                    <a:pt x="2011876" y="335393"/>
                  </a:lnTo>
                  <a:lnTo>
                    <a:pt x="2016760" y="311150"/>
                  </a:lnTo>
                  <a:lnTo>
                    <a:pt x="2016760" y="62230"/>
                  </a:lnTo>
                  <a:lnTo>
                    <a:pt x="2011876" y="37986"/>
                  </a:lnTo>
                  <a:lnTo>
                    <a:pt x="1998551" y="18208"/>
                  </a:lnTo>
                  <a:lnTo>
                    <a:pt x="1978773" y="4883"/>
                  </a:lnTo>
                  <a:lnTo>
                    <a:pt x="195452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03909" y="1316989"/>
              <a:ext cx="2016760" cy="373380"/>
            </a:xfrm>
            <a:custGeom>
              <a:avLst/>
              <a:gdLst/>
              <a:ahLst/>
              <a:cxnLst/>
              <a:rect l="l" t="t" r="r" b="b"/>
              <a:pathLst>
                <a:path w="2016760" h="373380">
                  <a:moveTo>
                    <a:pt x="0" y="62230"/>
                  </a:moveTo>
                  <a:lnTo>
                    <a:pt x="4890" y="37986"/>
                  </a:lnTo>
                  <a:lnTo>
                    <a:pt x="18227" y="18208"/>
                  </a:lnTo>
                  <a:lnTo>
                    <a:pt x="38008" y="4883"/>
                  </a:lnTo>
                  <a:lnTo>
                    <a:pt x="62230" y="0"/>
                  </a:lnTo>
                  <a:lnTo>
                    <a:pt x="1954529" y="0"/>
                  </a:lnTo>
                  <a:lnTo>
                    <a:pt x="1978773" y="4883"/>
                  </a:lnTo>
                  <a:lnTo>
                    <a:pt x="1998551" y="18208"/>
                  </a:lnTo>
                  <a:lnTo>
                    <a:pt x="2011876" y="37986"/>
                  </a:lnTo>
                  <a:lnTo>
                    <a:pt x="2016760" y="62230"/>
                  </a:lnTo>
                  <a:lnTo>
                    <a:pt x="2016760" y="311150"/>
                  </a:lnTo>
                  <a:lnTo>
                    <a:pt x="2011876" y="335393"/>
                  </a:lnTo>
                  <a:lnTo>
                    <a:pt x="1998551" y="355171"/>
                  </a:lnTo>
                  <a:lnTo>
                    <a:pt x="1978773" y="368496"/>
                  </a:lnTo>
                  <a:lnTo>
                    <a:pt x="1954529" y="373380"/>
                  </a:lnTo>
                  <a:lnTo>
                    <a:pt x="62230" y="373380"/>
                  </a:lnTo>
                  <a:lnTo>
                    <a:pt x="38008" y="368496"/>
                  </a:lnTo>
                  <a:lnTo>
                    <a:pt x="18227" y="355171"/>
                  </a:lnTo>
                  <a:lnTo>
                    <a:pt x="4890" y="335393"/>
                  </a:lnTo>
                  <a:lnTo>
                    <a:pt x="0" y="311150"/>
                  </a:lnTo>
                  <a:lnTo>
                    <a:pt x="0" y="6223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254760" y="1383029"/>
            <a:ext cx="11093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COMERCIAL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719" y="2052320"/>
            <a:ext cx="11084560" cy="3195319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75"/>
              <a:t> </a:t>
            </a:r>
            <a:r>
              <a:rPr dirty="0" sz="2000"/>
              <a:t>LANÇADAS</a:t>
            </a:r>
            <a:r>
              <a:rPr dirty="0" sz="2000" spc="-40"/>
              <a:t> </a:t>
            </a:r>
            <a:r>
              <a:rPr dirty="0" sz="2000"/>
              <a:t>POR</a:t>
            </a:r>
            <a:r>
              <a:rPr dirty="0" sz="2000" spc="-55"/>
              <a:t> </a:t>
            </a:r>
            <a:r>
              <a:rPr dirty="0" sz="2000" spc="-10"/>
              <a:t>REGIÕES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2024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469572"/>
            <a:ext cx="6296660" cy="699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4235" indent="-287020">
              <a:lnSpc>
                <a:spcPct val="100000"/>
              </a:lnSpc>
              <a:spcBef>
                <a:spcPts val="100"/>
              </a:spcBef>
              <a:buFont typeface="VL PGothic"/>
              <a:buChar char="✓"/>
              <a:tabLst>
                <a:tab pos="2134235" algn="l"/>
              </a:tabLst>
            </a:pPr>
            <a:r>
              <a:rPr dirty="0" sz="1200" b="1">
                <a:latin typeface="Tahoma"/>
                <a:cs typeface="Tahoma"/>
              </a:rPr>
              <a:t>Não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houve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lançamento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comercial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2024.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72260" y="1125219"/>
            <a:ext cx="2026920" cy="386080"/>
            <a:chOff x="1572260" y="1125219"/>
            <a:chExt cx="2026920" cy="386080"/>
          </a:xfrm>
        </p:grpSpPr>
        <p:sp>
          <p:nvSpPr>
            <p:cNvPr id="8" name="object 8" descr=""/>
            <p:cNvSpPr/>
            <p:nvPr/>
          </p:nvSpPr>
          <p:spPr>
            <a:xfrm>
              <a:off x="1578610" y="1131569"/>
              <a:ext cx="2014220" cy="373380"/>
            </a:xfrm>
            <a:custGeom>
              <a:avLst/>
              <a:gdLst/>
              <a:ahLst/>
              <a:cxnLst/>
              <a:rect l="l" t="t" r="r" b="b"/>
              <a:pathLst>
                <a:path w="2014220" h="373380">
                  <a:moveTo>
                    <a:pt x="1951989" y="0"/>
                  </a:moveTo>
                  <a:lnTo>
                    <a:pt x="62229" y="0"/>
                  </a:lnTo>
                  <a:lnTo>
                    <a:pt x="37986" y="4883"/>
                  </a:lnTo>
                  <a:lnTo>
                    <a:pt x="18208" y="18208"/>
                  </a:lnTo>
                  <a:lnTo>
                    <a:pt x="4883" y="37986"/>
                  </a:lnTo>
                  <a:lnTo>
                    <a:pt x="0" y="62229"/>
                  </a:lnTo>
                  <a:lnTo>
                    <a:pt x="0" y="311150"/>
                  </a:lnTo>
                  <a:lnTo>
                    <a:pt x="4883" y="335393"/>
                  </a:lnTo>
                  <a:lnTo>
                    <a:pt x="18208" y="355171"/>
                  </a:lnTo>
                  <a:lnTo>
                    <a:pt x="37986" y="368496"/>
                  </a:lnTo>
                  <a:lnTo>
                    <a:pt x="62229" y="373379"/>
                  </a:lnTo>
                  <a:lnTo>
                    <a:pt x="1951989" y="373379"/>
                  </a:lnTo>
                  <a:lnTo>
                    <a:pt x="1976233" y="368496"/>
                  </a:lnTo>
                  <a:lnTo>
                    <a:pt x="1996011" y="355171"/>
                  </a:lnTo>
                  <a:lnTo>
                    <a:pt x="2009336" y="335393"/>
                  </a:lnTo>
                  <a:lnTo>
                    <a:pt x="2014219" y="311150"/>
                  </a:lnTo>
                  <a:lnTo>
                    <a:pt x="2014219" y="62229"/>
                  </a:lnTo>
                  <a:lnTo>
                    <a:pt x="2009336" y="37986"/>
                  </a:lnTo>
                  <a:lnTo>
                    <a:pt x="1996011" y="18208"/>
                  </a:lnTo>
                  <a:lnTo>
                    <a:pt x="1976233" y="4883"/>
                  </a:lnTo>
                  <a:lnTo>
                    <a:pt x="19519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78610" y="1131569"/>
              <a:ext cx="2014220" cy="373380"/>
            </a:xfrm>
            <a:custGeom>
              <a:avLst/>
              <a:gdLst/>
              <a:ahLst/>
              <a:cxnLst/>
              <a:rect l="l" t="t" r="r" b="b"/>
              <a:pathLst>
                <a:path w="2014220" h="373380">
                  <a:moveTo>
                    <a:pt x="0" y="62229"/>
                  </a:moveTo>
                  <a:lnTo>
                    <a:pt x="4883" y="37986"/>
                  </a:lnTo>
                  <a:lnTo>
                    <a:pt x="18208" y="18208"/>
                  </a:lnTo>
                  <a:lnTo>
                    <a:pt x="37986" y="4883"/>
                  </a:lnTo>
                  <a:lnTo>
                    <a:pt x="62229" y="0"/>
                  </a:lnTo>
                  <a:lnTo>
                    <a:pt x="1951989" y="0"/>
                  </a:lnTo>
                  <a:lnTo>
                    <a:pt x="1976233" y="4883"/>
                  </a:lnTo>
                  <a:lnTo>
                    <a:pt x="1996011" y="18208"/>
                  </a:lnTo>
                  <a:lnTo>
                    <a:pt x="2009336" y="37986"/>
                  </a:lnTo>
                  <a:lnTo>
                    <a:pt x="2014219" y="62229"/>
                  </a:lnTo>
                  <a:lnTo>
                    <a:pt x="2014219" y="311150"/>
                  </a:lnTo>
                  <a:lnTo>
                    <a:pt x="2009336" y="335393"/>
                  </a:lnTo>
                  <a:lnTo>
                    <a:pt x="1996011" y="355171"/>
                  </a:lnTo>
                  <a:lnTo>
                    <a:pt x="1976233" y="368496"/>
                  </a:lnTo>
                  <a:lnTo>
                    <a:pt x="1951989" y="373379"/>
                  </a:lnTo>
                  <a:lnTo>
                    <a:pt x="62229" y="373379"/>
                  </a:lnTo>
                  <a:lnTo>
                    <a:pt x="37986" y="368496"/>
                  </a:lnTo>
                  <a:lnTo>
                    <a:pt x="18208" y="355171"/>
                  </a:lnTo>
                  <a:lnTo>
                    <a:pt x="4883" y="335393"/>
                  </a:lnTo>
                  <a:lnTo>
                    <a:pt x="0" y="311150"/>
                  </a:lnTo>
                  <a:lnTo>
                    <a:pt x="0" y="62229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028570" y="1198498"/>
            <a:ext cx="11093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COMERCIAL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9879" y="1513839"/>
            <a:ext cx="3952239" cy="3830320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2560" y="1109980"/>
              <a:ext cx="5615940" cy="527558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239" y="3302000"/>
              <a:ext cx="1122680" cy="254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7260" y="6385559"/>
              <a:ext cx="802639" cy="215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660" y="6156959"/>
              <a:ext cx="1884680" cy="5181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1665" y="2201227"/>
            <a:ext cx="387794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423035" algn="l"/>
              </a:tabLst>
            </a:pPr>
            <a:r>
              <a:rPr dirty="0" baseline="-7407" sz="9000" spc="-37"/>
              <a:t>03</a:t>
            </a:r>
            <a:r>
              <a:rPr dirty="0" baseline="-7407" sz="9000"/>
              <a:t>	</a:t>
            </a:r>
            <a:r>
              <a:rPr dirty="0" sz="4600" spc="-10"/>
              <a:t>VENDAS</a:t>
            </a:r>
            <a:endParaRPr sz="4600"/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483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HISTÓRICO</a:t>
            </a:r>
            <a:r>
              <a:rPr dirty="0" sz="2000" spc="-40"/>
              <a:t> </a:t>
            </a:r>
            <a:r>
              <a:rPr dirty="0" sz="2000"/>
              <a:t>MCMV</a:t>
            </a:r>
            <a:r>
              <a:rPr dirty="0" sz="2000" spc="-15"/>
              <a:t> </a:t>
            </a:r>
            <a:r>
              <a:rPr dirty="0" sz="2000"/>
              <a:t>–</a:t>
            </a:r>
            <a:r>
              <a:rPr dirty="0" sz="2000" spc="-35"/>
              <a:t> </a:t>
            </a:r>
            <a:r>
              <a:rPr dirty="0" sz="2000"/>
              <a:t>UNIDADES</a:t>
            </a:r>
            <a:r>
              <a:rPr dirty="0" sz="2000" spc="-50"/>
              <a:t> </a:t>
            </a:r>
            <a:r>
              <a:rPr dirty="0" sz="2000" spc="-10"/>
              <a:t>VENDIDAS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*ATÉ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JANEIRO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800" y="2885439"/>
            <a:ext cx="11074400" cy="94234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65"/>
              <a:t> </a:t>
            </a:r>
            <a:r>
              <a:rPr dirty="0" sz="2000"/>
              <a:t>VENDIDAS</a:t>
            </a:r>
            <a:r>
              <a:rPr dirty="0" sz="2000" spc="-65"/>
              <a:t> </a:t>
            </a:r>
            <a:r>
              <a:rPr dirty="0" sz="2000"/>
              <a:t>POR</a:t>
            </a:r>
            <a:r>
              <a:rPr dirty="0" sz="2000" spc="-65"/>
              <a:t> </a:t>
            </a:r>
            <a:r>
              <a:rPr dirty="0" sz="2000" spc="-10"/>
              <a:t>PADRÃO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45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20"/>
              <a:t> </a:t>
            </a:r>
            <a:r>
              <a:rPr dirty="0" sz="2000"/>
              <a:t>LIMA</a:t>
            </a:r>
            <a:r>
              <a:rPr dirty="0" sz="2000" spc="5"/>
              <a:t> </a:t>
            </a:r>
            <a:r>
              <a:rPr dirty="0" sz="2000"/>
              <a:t>-</a:t>
            </a:r>
            <a:r>
              <a:rPr dirty="0" sz="2000" spc="-45"/>
              <a:t> </a:t>
            </a:r>
            <a:r>
              <a:rPr dirty="0" sz="2000" spc="-20"/>
              <a:t>2023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259" y="2090420"/>
            <a:ext cx="11079480" cy="267716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65"/>
              <a:t> </a:t>
            </a:r>
            <a:r>
              <a:rPr dirty="0" sz="2000"/>
              <a:t>VENDIDAS</a:t>
            </a:r>
            <a:r>
              <a:rPr dirty="0" sz="2000" spc="-65"/>
              <a:t> </a:t>
            </a:r>
            <a:r>
              <a:rPr dirty="0" sz="2000"/>
              <a:t>POR</a:t>
            </a:r>
            <a:r>
              <a:rPr dirty="0" sz="2000" spc="-65"/>
              <a:t> </a:t>
            </a:r>
            <a:r>
              <a:rPr dirty="0" sz="2000" spc="-10"/>
              <a:t>PADRÃO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45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20"/>
              <a:t> </a:t>
            </a:r>
            <a:r>
              <a:rPr dirty="0" sz="2000"/>
              <a:t>LIMA</a:t>
            </a:r>
            <a:r>
              <a:rPr dirty="0" sz="2000" spc="5"/>
              <a:t> </a:t>
            </a:r>
            <a:r>
              <a:rPr dirty="0" sz="2000"/>
              <a:t>-</a:t>
            </a:r>
            <a:r>
              <a:rPr dirty="0" sz="2000" spc="-45"/>
              <a:t> </a:t>
            </a:r>
            <a:r>
              <a:rPr dirty="0" sz="2000" spc="-20"/>
              <a:t>2024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12289" y="5059552"/>
            <a:ext cx="8540750" cy="57404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No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mês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janeiro/2024,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padrão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econômico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foi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responsável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pelo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maior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volume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vendas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(147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unidades).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As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salas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comerciais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responderam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por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um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saldo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4</a:t>
            </a:r>
            <a:r>
              <a:rPr dirty="0" sz="1200" spc="-10" b="1">
                <a:latin typeface="Tahoma"/>
                <a:cs typeface="Tahoma"/>
              </a:rPr>
              <a:t> distratos.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0" y="1424939"/>
            <a:ext cx="5961380" cy="351536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65"/>
              <a:t> </a:t>
            </a:r>
            <a:r>
              <a:rPr dirty="0" sz="2000"/>
              <a:t>VENDIDAS</a:t>
            </a:r>
            <a:r>
              <a:rPr dirty="0" sz="2000" spc="-65"/>
              <a:t> </a:t>
            </a:r>
            <a:r>
              <a:rPr dirty="0" sz="2000"/>
              <a:t>POR</a:t>
            </a:r>
            <a:r>
              <a:rPr dirty="0" sz="2000" spc="-65"/>
              <a:t> </a:t>
            </a:r>
            <a:r>
              <a:rPr dirty="0" sz="2000" spc="-10"/>
              <a:t>TIPOLOGIA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45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20"/>
              <a:t> </a:t>
            </a:r>
            <a:r>
              <a:rPr dirty="0" sz="2000"/>
              <a:t>LIMA</a:t>
            </a:r>
            <a:r>
              <a:rPr dirty="0" sz="2000" spc="5"/>
              <a:t> </a:t>
            </a:r>
            <a:r>
              <a:rPr dirty="0" sz="2000"/>
              <a:t>-</a:t>
            </a:r>
            <a:r>
              <a:rPr dirty="0" sz="2000" spc="-45"/>
              <a:t> </a:t>
            </a:r>
            <a:r>
              <a:rPr dirty="0" sz="2000" spc="-20"/>
              <a:t>2023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719" y="2458720"/>
            <a:ext cx="11084560" cy="194055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65"/>
              <a:t> </a:t>
            </a:r>
            <a:r>
              <a:rPr dirty="0" sz="2000"/>
              <a:t>VENDIDAS</a:t>
            </a:r>
            <a:r>
              <a:rPr dirty="0" sz="2000" spc="-65"/>
              <a:t> </a:t>
            </a:r>
            <a:r>
              <a:rPr dirty="0" sz="2000"/>
              <a:t>POR</a:t>
            </a:r>
            <a:r>
              <a:rPr dirty="0" sz="2000" spc="-65"/>
              <a:t> </a:t>
            </a:r>
            <a:r>
              <a:rPr dirty="0" sz="2000" spc="-10"/>
              <a:t>TIPOLOGIA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45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20"/>
              <a:t> </a:t>
            </a:r>
            <a:r>
              <a:rPr dirty="0" sz="2000"/>
              <a:t>LIMA</a:t>
            </a:r>
            <a:r>
              <a:rPr dirty="0" sz="2000" spc="5"/>
              <a:t> </a:t>
            </a:r>
            <a:r>
              <a:rPr dirty="0" sz="2000"/>
              <a:t>-</a:t>
            </a:r>
            <a:r>
              <a:rPr dirty="0" sz="2000" spc="-45"/>
              <a:t> </a:t>
            </a:r>
            <a:r>
              <a:rPr dirty="0" sz="2000" spc="-20"/>
              <a:t>2024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87780" y="4883150"/>
            <a:ext cx="7890509" cy="57404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9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janeiro/2024,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foram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vendidas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422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residenciais.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spc="-10" b="1">
                <a:latin typeface="Tahoma"/>
                <a:cs typeface="Tahoma"/>
              </a:rPr>
              <a:t>Analisa-</a:t>
            </a:r>
            <a:r>
              <a:rPr dirty="0" sz="1200" b="1">
                <a:latin typeface="Tahoma"/>
                <a:cs typeface="Tahoma"/>
              </a:rPr>
              <a:t>se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64,9%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vendidas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totais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são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da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tipologia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dormitórios.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2920" y="2143760"/>
            <a:ext cx="6106159" cy="257048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65"/>
              <a:t> </a:t>
            </a:r>
            <a:r>
              <a:rPr dirty="0" sz="2000"/>
              <a:t>VENDIDAS</a:t>
            </a:r>
            <a:r>
              <a:rPr dirty="0" sz="2000" spc="-65"/>
              <a:t> </a:t>
            </a:r>
            <a:r>
              <a:rPr dirty="0" sz="2000"/>
              <a:t>POR</a:t>
            </a:r>
            <a:r>
              <a:rPr dirty="0" sz="2000" spc="-65"/>
              <a:t> </a:t>
            </a:r>
            <a:r>
              <a:rPr dirty="0" sz="2000" spc="-10"/>
              <a:t>REGIÕES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2023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89280" y="962660"/>
            <a:ext cx="2242820" cy="624840"/>
            <a:chOff x="589280" y="962660"/>
            <a:chExt cx="2242820" cy="6248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280" y="962660"/>
              <a:ext cx="858519" cy="1955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11530" y="1207770"/>
              <a:ext cx="2014220" cy="373380"/>
            </a:xfrm>
            <a:custGeom>
              <a:avLst/>
              <a:gdLst/>
              <a:ahLst/>
              <a:cxnLst/>
              <a:rect l="l" t="t" r="r" b="b"/>
              <a:pathLst>
                <a:path w="2014220" h="373380">
                  <a:moveTo>
                    <a:pt x="1951989" y="0"/>
                  </a:moveTo>
                  <a:lnTo>
                    <a:pt x="62229" y="0"/>
                  </a:lnTo>
                  <a:lnTo>
                    <a:pt x="38008" y="4883"/>
                  </a:lnTo>
                  <a:lnTo>
                    <a:pt x="18227" y="18208"/>
                  </a:lnTo>
                  <a:lnTo>
                    <a:pt x="4890" y="37986"/>
                  </a:lnTo>
                  <a:lnTo>
                    <a:pt x="0" y="62229"/>
                  </a:lnTo>
                  <a:lnTo>
                    <a:pt x="0" y="311150"/>
                  </a:lnTo>
                  <a:lnTo>
                    <a:pt x="4890" y="335393"/>
                  </a:lnTo>
                  <a:lnTo>
                    <a:pt x="18227" y="355171"/>
                  </a:lnTo>
                  <a:lnTo>
                    <a:pt x="38008" y="368496"/>
                  </a:lnTo>
                  <a:lnTo>
                    <a:pt x="62229" y="373379"/>
                  </a:lnTo>
                  <a:lnTo>
                    <a:pt x="1951989" y="373379"/>
                  </a:lnTo>
                  <a:lnTo>
                    <a:pt x="1976233" y="368496"/>
                  </a:lnTo>
                  <a:lnTo>
                    <a:pt x="1996011" y="355171"/>
                  </a:lnTo>
                  <a:lnTo>
                    <a:pt x="2009336" y="335393"/>
                  </a:lnTo>
                  <a:lnTo>
                    <a:pt x="2014220" y="311150"/>
                  </a:lnTo>
                  <a:lnTo>
                    <a:pt x="2014220" y="62229"/>
                  </a:lnTo>
                  <a:lnTo>
                    <a:pt x="2009336" y="37986"/>
                  </a:lnTo>
                  <a:lnTo>
                    <a:pt x="1996011" y="18208"/>
                  </a:lnTo>
                  <a:lnTo>
                    <a:pt x="1976233" y="4883"/>
                  </a:lnTo>
                  <a:lnTo>
                    <a:pt x="19519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11530" y="1207770"/>
              <a:ext cx="2014220" cy="373380"/>
            </a:xfrm>
            <a:custGeom>
              <a:avLst/>
              <a:gdLst/>
              <a:ahLst/>
              <a:cxnLst/>
              <a:rect l="l" t="t" r="r" b="b"/>
              <a:pathLst>
                <a:path w="2014220" h="373380">
                  <a:moveTo>
                    <a:pt x="0" y="62229"/>
                  </a:moveTo>
                  <a:lnTo>
                    <a:pt x="4890" y="37986"/>
                  </a:lnTo>
                  <a:lnTo>
                    <a:pt x="18227" y="18208"/>
                  </a:lnTo>
                  <a:lnTo>
                    <a:pt x="38008" y="4883"/>
                  </a:lnTo>
                  <a:lnTo>
                    <a:pt x="62229" y="0"/>
                  </a:lnTo>
                  <a:lnTo>
                    <a:pt x="1951989" y="0"/>
                  </a:lnTo>
                  <a:lnTo>
                    <a:pt x="1976233" y="4883"/>
                  </a:lnTo>
                  <a:lnTo>
                    <a:pt x="1996011" y="18208"/>
                  </a:lnTo>
                  <a:lnTo>
                    <a:pt x="2009336" y="37986"/>
                  </a:lnTo>
                  <a:lnTo>
                    <a:pt x="2014220" y="62229"/>
                  </a:lnTo>
                  <a:lnTo>
                    <a:pt x="2014220" y="311150"/>
                  </a:lnTo>
                  <a:lnTo>
                    <a:pt x="2009336" y="335393"/>
                  </a:lnTo>
                  <a:lnTo>
                    <a:pt x="1996011" y="355171"/>
                  </a:lnTo>
                  <a:lnTo>
                    <a:pt x="1976233" y="368496"/>
                  </a:lnTo>
                  <a:lnTo>
                    <a:pt x="1951989" y="373379"/>
                  </a:lnTo>
                  <a:lnTo>
                    <a:pt x="62229" y="373379"/>
                  </a:lnTo>
                  <a:lnTo>
                    <a:pt x="38008" y="368496"/>
                  </a:lnTo>
                  <a:lnTo>
                    <a:pt x="18227" y="355171"/>
                  </a:lnTo>
                  <a:lnTo>
                    <a:pt x="4890" y="335393"/>
                  </a:lnTo>
                  <a:lnTo>
                    <a:pt x="0" y="311150"/>
                  </a:lnTo>
                  <a:lnTo>
                    <a:pt x="0" y="62229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55725" y="1274445"/>
            <a:ext cx="9213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VERTICAL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719" y="1846579"/>
            <a:ext cx="11084560" cy="3185160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65"/>
              <a:t> </a:t>
            </a:r>
            <a:r>
              <a:rPr dirty="0" sz="2000"/>
              <a:t>VENDIDAS</a:t>
            </a:r>
            <a:r>
              <a:rPr dirty="0" sz="2000" spc="-65"/>
              <a:t> </a:t>
            </a:r>
            <a:r>
              <a:rPr dirty="0" sz="2000"/>
              <a:t>POR</a:t>
            </a:r>
            <a:r>
              <a:rPr dirty="0" sz="2000" spc="-65"/>
              <a:t> </a:t>
            </a:r>
            <a:r>
              <a:rPr dirty="0" sz="2000" spc="-10"/>
              <a:t>REGIÕES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2024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437059"/>
            <a:ext cx="11492865" cy="91186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875665" indent="-286385">
              <a:lnSpc>
                <a:spcPct val="100000"/>
              </a:lnSpc>
              <a:spcBef>
                <a:spcPts val="825"/>
              </a:spcBef>
              <a:buFont typeface="VL PGothic"/>
              <a:buChar char="✓"/>
              <a:tabLst>
                <a:tab pos="875665" algn="l"/>
              </a:tabLst>
            </a:pP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2024,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as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regiões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apresentaram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maior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número</a:t>
            </a:r>
            <a:r>
              <a:rPr dirty="0" sz="1200" spc="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vendidas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residenciais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foram: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Venda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Nova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(112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unidades)</a:t>
            </a:r>
            <a:r>
              <a:rPr dirty="0" sz="1200" spc="35" b="1">
                <a:latin typeface="Tahoma"/>
                <a:cs typeface="Tahoma"/>
              </a:rPr>
              <a:t> </a:t>
            </a:r>
            <a:r>
              <a:rPr dirty="0" sz="1200" spc="-50" b="1"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876300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Tahoma"/>
                <a:cs typeface="Tahoma"/>
              </a:rPr>
              <a:t>Centro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Sul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(82 </a:t>
            </a:r>
            <a:r>
              <a:rPr dirty="0" sz="1200" spc="-10" b="1">
                <a:latin typeface="Tahoma"/>
                <a:cs typeface="Tahoma"/>
              </a:rPr>
              <a:t>unidades)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46860" y="1170939"/>
            <a:ext cx="2029460" cy="386080"/>
            <a:chOff x="1546860" y="1170939"/>
            <a:chExt cx="2029460" cy="386080"/>
          </a:xfrm>
        </p:grpSpPr>
        <p:sp>
          <p:nvSpPr>
            <p:cNvPr id="8" name="object 8" descr=""/>
            <p:cNvSpPr/>
            <p:nvPr/>
          </p:nvSpPr>
          <p:spPr>
            <a:xfrm>
              <a:off x="1553210" y="1177289"/>
              <a:ext cx="2016760" cy="373380"/>
            </a:xfrm>
            <a:custGeom>
              <a:avLst/>
              <a:gdLst/>
              <a:ahLst/>
              <a:cxnLst/>
              <a:rect l="l" t="t" r="r" b="b"/>
              <a:pathLst>
                <a:path w="2016760" h="373380">
                  <a:moveTo>
                    <a:pt x="1954529" y="0"/>
                  </a:moveTo>
                  <a:lnTo>
                    <a:pt x="62230" y="0"/>
                  </a:lnTo>
                  <a:lnTo>
                    <a:pt x="37986" y="4883"/>
                  </a:lnTo>
                  <a:lnTo>
                    <a:pt x="18208" y="18208"/>
                  </a:lnTo>
                  <a:lnTo>
                    <a:pt x="4883" y="37986"/>
                  </a:lnTo>
                  <a:lnTo>
                    <a:pt x="0" y="62230"/>
                  </a:lnTo>
                  <a:lnTo>
                    <a:pt x="0" y="311150"/>
                  </a:lnTo>
                  <a:lnTo>
                    <a:pt x="4883" y="335393"/>
                  </a:lnTo>
                  <a:lnTo>
                    <a:pt x="18208" y="355171"/>
                  </a:lnTo>
                  <a:lnTo>
                    <a:pt x="37986" y="368496"/>
                  </a:lnTo>
                  <a:lnTo>
                    <a:pt x="62230" y="373380"/>
                  </a:lnTo>
                  <a:lnTo>
                    <a:pt x="1954529" y="373380"/>
                  </a:lnTo>
                  <a:lnTo>
                    <a:pt x="1978773" y="368496"/>
                  </a:lnTo>
                  <a:lnTo>
                    <a:pt x="1998551" y="355171"/>
                  </a:lnTo>
                  <a:lnTo>
                    <a:pt x="2011876" y="335393"/>
                  </a:lnTo>
                  <a:lnTo>
                    <a:pt x="2016760" y="311150"/>
                  </a:lnTo>
                  <a:lnTo>
                    <a:pt x="2016760" y="62230"/>
                  </a:lnTo>
                  <a:lnTo>
                    <a:pt x="2011876" y="37986"/>
                  </a:lnTo>
                  <a:lnTo>
                    <a:pt x="1998551" y="18208"/>
                  </a:lnTo>
                  <a:lnTo>
                    <a:pt x="1978773" y="4883"/>
                  </a:lnTo>
                  <a:lnTo>
                    <a:pt x="195452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53210" y="1177289"/>
              <a:ext cx="2016760" cy="373380"/>
            </a:xfrm>
            <a:custGeom>
              <a:avLst/>
              <a:gdLst/>
              <a:ahLst/>
              <a:cxnLst/>
              <a:rect l="l" t="t" r="r" b="b"/>
              <a:pathLst>
                <a:path w="2016760" h="373380">
                  <a:moveTo>
                    <a:pt x="0" y="62230"/>
                  </a:moveTo>
                  <a:lnTo>
                    <a:pt x="4883" y="37986"/>
                  </a:lnTo>
                  <a:lnTo>
                    <a:pt x="18208" y="18208"/>
                  </a:lnTo>
                  <a:lnTo>
                    <a:pt x="37986" y="4883"/>
                  </a:lnTo>
                  <a:lnTo>
                    <a:pt x="62230" y="0"/>
                  </a:lnTo>
                  <a:lnTo>
                    <a:pt x="1954529" y="0"/>
                  </a:lnTo>
                  <a:lnTo>
                    <a:pt x="1978773" y="4883"/>
                  </a:lnTo>
                  <a:lnTo>
                    <a:pt x="1998551" y="18208"/>
                  </a:lnTo>
                  <a:lnTo>
                    <a:pt x="2011876" y="37986"/>
                  </a:lnTo>
                  <a:lnTo>
                    <a:pt x="2016760" y="62230"/>
                  </a:lnTo>
                  <a:lnTo>
                    <a:pt x="2016760" y="311150"/>
                  </a:lnTo>
                  <a:lnTo>
                    <a:pt x="2011876" y="335393"/>
                  </a:lnTo>
                  <a:lnTo>
                    <a:pt x="1998551" y="355171"/>
                  </a:lnTo>
                  <a:lnTo>
                    <a:pt x="1978773" y="368496"/>
                  </a:lnTo>
                  <a:lnTo>
                    <a:pt x="1954529" y="373380"/>
                  </a:lnTo>
                  <a:lnTo>
                    <a:pt x="62230" y="373380"/>
                  </a:lnTo>
                  <a:lnTo>
                    <a:pt x="37986" y="368496"/>
                  </a:lnTo>
                  <a:lnTo>
                    <a:pt x="18208" y="355171"/>
                  </a:lnTo>
                  <a:lnTo>
                    <a:pt x="4883" y="335393"/>
                  </a:lnTo>
                  <a:lnTo>
                    <a:pt x="0" y="311150"/>
                  </a:lnTo>
                  <a:lnTo>
                    <a:pt x="0" y="6223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098675" y="1243329"/>
            <a:ext cx="9213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VERTICAL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97020" y="1513839"/>
            <a:ext cx="4000500" cy="3830320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65"/>
              <a:t> </a:t>
            </a:r>
            <a:r>
              <a:rPr dirty="0" sz="2000"/>
              <a:t>VENDIDAS</a:t>
            </a:r>
            <a:r>
              <a:rPr dirty="0" sz="2000" spc="-65"/>
              <a:t> </a:t>
            </a:r>
            <a:r>
              <a:rPr dirty="0" sz="2000"/>
              <a:t>POR</a:t>
            </a:r>
            <a:r>
              <a:rPr dirty="0" sz="2000" spc="-65"/>
              <a:t> </a:t>
            </a:r>
            <a:r>
              <a:rPr dirty="0" sz="2000" spc="-10"/>
              <a:t>REGIÕES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2023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28039" y="1254760"/>
            <a:ext cx="2026920" cy="388620"/>
            <a:chOff x="828039" y="1254760"/>
            <a:chExt cx="2026920" cy="388620"/>
          </a:xfrm>
        </p:grpSpPr>
        <p:sp>
          <p:nvSpPr>
            <p:cNvPr id="8" name="object 8" descr=""/>
            <p:cNvSpPr/>
            <p:nvPr/>
          </p:nvSpPr>
          <p:spPr>
            <a:xfrm>
              <a:off x="834389" y="1261110"/>
              <a:ext cx="2014220" cy="375920"/>
            </a:xfrm>
            <a:custGeom>
              <a:avLst/>
              <a:gdLst/>
              <a:ahLst/>
              <a:cxnLst/>
              <a:rect l="l" t="t" r="r" b="b"/>
              <a:pathLst>
                <a:path w="2014220" h="375919">
                  <a:moveTo>
                    <a:pt x="1951609" y="0"/>
                  </a:moveTo>
                  <a:lnTo>
                    <a:pt x="62649" y="0"/>
                  </a:lnTo>
                  <a:lnTo>
                    <a:pt x="38265" y="4925"/>
                  </a:lnTo>
                  <a:lnTo>
                    <a:pt x="18351" y="18351"/>
                  </a:lnTo>
                  <a:lnTo>
                    <a:pt x="4924" y="38254"/>
                  </a:lnTo>
                  <a:lnTo>
                    <a:pt x="0" y="62611"/>
                  </a:lnTo>
                  <a:lnTo>
                    <a:pt x="0" y="313309"/>
                  </a:lnTo>
                  <a:lnTo>
                    <a:pt x="4924" y="337665"/>
                  </a:lnTo>
                  <a:lnTo>
                    <a:pt x="18351" y="357568"/>
                  </a:lnTo>
                  <a:lnTo>
                    <a:pt x="38265" y="370994"/>
                  </a:lnTo>
                  <a:lnTo>
                    <a:pt x="62649" y="375919"/>
                  </a:lnTo>
                  <a:lnTo>
                    <a:pt x="1951609" y="375919"/>
                  </a:lnTo>
                  <a:lnTo>
                    <a:pt x="1975965" y="370994"/>
                  </a:lnTo>
                  <a:lnTo>
                    <a:pt x="1995868" y="357568"/>
                  </a:lnTo>
                  <a:lnTo>
                    <a:pt x="2009294" y="337665"/>
                  </a:lnTo>
                  <a:lnTo>
                    <a:pt x="2014220" y="313309"/>
                  </a:lnTo>
                  <a:lnTo>
                    <a:pt x="2014220" y="62611"/>
                  </a:lnTo>
                  <a:lnTo>
                    <a:pt x="2009294" y="38254"/>
                  </a:lnTo>
                  <a:lnTo>
                    <a:pt x="1995868" y="18351"/>
                  </a:lnTo>
                  <a:lnTo>
                    <a:pt x="1975965" y="4925"/>
                  </a:lnTo>
                  <a:lnTo>
                    <a:pt x="195160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4389" y="1261110"/>
              <a:ext cx="2014220" cy="375920"/>
            </a:xfrm>
            <a:custGeom>
              <a:avLst/>
              <a:gdLst/>
              <a:ahLst/>
              <a:cxnLst/>
              <a:rect l="l" t="t" r="r" b="b"/>
              <a:pathLst>
                <a:path w="2014220" h="375919">
                  <a:moveTo>
                    <a:pt x="0" y="62611"/>
                  </a:moveTo>
                  <a:lnTo>
                    <a:pt x="4924" y="38254"/>
                  </a:lnTo>
                  <a:lnTo>
                    <a:pt x="18351" y="18351"/>
                  </a:lnTo>
                  <a:lnTo>
                    <a:pt x="38265" y="4925"/>
                  </a:lnTo>
                  <a:lnTo>
                    <a:pt x="62649" y="0"/>
                  </a:lnTo>
                  <a:lnTo>
                    <a:pt x="1951609" y="0"/>
                  </a:lnTo>
                  <a:lnTo>
                    <a:pt x="1975965" y="4925"/>
                  </a:lnTo>
                  <a:lnTo>
                    <a:pt x="1995868" y="18351"/>
                  </a:lnTo>
                  <a:lnTo>
                    <a:pt x="2009294" y="38254"/>
                  </a:lnTo>
                  <a:lnTo>
                    <a:pt x="2014220" y="62611"/>
                  </a:lnTo>
                  <a:lnTo>
                    <a:pt x="2014220" y="313309"/>
                  </a:lnTo>
                  <a:lnTo>
                    <a:pt x="2009294" y="337665"/>
                  </a:lnTo>
                  <a:lnTo>
                    <a:pt x="1995868" y="357568"/>
                  </a:lnTo>
                  <a:lnTo>
                    <a:pt x="1975965" y="370994"/>
                  </a:lnTo>
                  <a:lnTo>
                    <a:pt x="1951609" y="375919"/>
                  </a:lnTo>
                  <a:lnTo>
                    <a:pt x="62649" y="375919"/>
                  </a:lnTo>
                  <a:lnTo>
                    <a:pt x="38265" y="370994"/>
                  </a:lnTo>
                  <a:lnTo>
                    <a:pt x="18351" y="357568"/>
                  </a:lnTo>
                  <a:lnTo>
                    <a:pt x="4924" y="337665"/>
                  </a:lnTo>
                  <a:lnTo>
                    <a:pt x="0" y="313309"/>
                  </a:lnTo>
                  <a:lnTo>
                    <a:pt x="0" y="62611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283969" y="1328673"/>
            <a:ext cx="11093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COMERCIAL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680" y="2080260"/>
            <a:ext cx="11082020" cy="3195320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65"/>
              <a:t> </a:t>
            </a:r>
            <a:r>
              <a:rPr dirty="0" sz="2000"/>
              <a:t>VENDIDAS</a:t>
            </a:r>
            <a:r>
              <a:rPr dirty="0" sz="2000" spc="-65"/>
              <a:t> </a:t>
            </a:r>
            <a:r>
              <a:rPr dirty="0" sz="2000"/>
              <a:t>POR</a:t>
            </a:r>
            <a:r>
              <a:rPr dirty="0" sz="2000" spc="-65"/>
              <a:t> </a:t>
            </a:r>
            <a:r>
              <a:rPr dirty="0" sz="2000" spc="-10"/>
              <a:t>REGIÕES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50"/>
              <a:t> </a:t>
            </a:r>
            <a:r>
              <a:rPr dirty="0" sz="2000"/>
              <a:t>HORIZONTE</a:t>
            </a:r>
            <a:r>
              <a:rPr dirty="0" sz="2000" spc="-40"/>
              <a:t> </a:t>
            </a:r>
            <a:r>
              <a:rPr dirty="0" sz="2000"/>
              <a:t>E</a:t>
            </a:r>
            <a:r>
              <a:rPr dirty="0" sz="2000" spc="-60"/>
              <a:t> </a:t>
            </a:r>
            <a:r>
              <a:rPr dirty="0" sz="2000"/>
              <a:t>NOVA</a:t>
            </a:r>
            <a:r>
              <a:rPr dirty="0" sz="2000" spc="-15"/>
              <a:t> </a:t>
            </a:r>
            <a:r>
              <a:rPr dirty="0" sz="2000"/>
              <a:t>LIMA –</a:t>
            </a:r>
            <a:r>
              <a:rPr dirty="0" sz="2000" spc="-35"/>
              <a:t> </a:t>
            </a:r>
            <a:r>
              <a:rPr dirty="0" sz="2000" spc="-20"/>
              <a:t>2024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59560" y="1341119"/>
            <a:ext cx="2026920" cy="386080"/>
            <a:chOff x="1559560" y="1341119"/>
            <a:chExt cx="2026920" cy="386080"/>
          </a:xfrm>
        </p:grpSpPr>
        <p:sp>
          <p:nvSpPr>
            <p:cNvPr id="8" name="object 8" descr=""/>
            <p:cNvSpPr/>
            <p:nvPr/>
          </p:nvSpPr>
          <p:spPr>
            <a:xfrm>
              <a:off x="1565910" y="1347469"/>
              <a:ext cx="2014220" cy="373380"/>
            </a:xfrm>
            <a:custGeom>
              <a:avLst/>
              <a:gdLst/>
              <a:ahLst/>
              <a:cxnLst/>
              <a:rect l="l" t="t" r="r" b="b"/>
              <a:pathLst>
                <a:path w="2014220" h="373380">
                  <a:moveTo>
                    <a:pt x="1951989" y="0"/>
                  </a:moveTo>
                  <a:lnTo>
                    <a:pt x="62229" y="0"/>
                  </a:lnTo>
                  <a:lnTo>
                    <a:pt x="37986" y="4883"/>
                  </a:lnTo>
                  <a:lnTo>
                    <a:pt x="18208" y="18208"/>
                  </a:lnTo>
                  <a:lnTo>
                    <a:pt x="4883" y="37986"/>
                  </a:lnTo>
                  <a:lnTo>
                    <a:pt x="0" y="62229"/>
                  </a:lnTo>
                  <a:lnTo>
                    <a:pt x="0" y="311150"/>
                  </a:lnTo>
                  <a:lnTo>
                    <a:pt x="4883" y="335393"/>
                  </a:lnTo>
                  <a:lnTo>
                    <a:pt x="18208" y="355171"/>
                  </a:lnTo>
                  <a:lnTo>
                    <a:pt x="37986" y="368496"/>
                  </a:lnTo>
                  <a:lnTo>
                    <a:pt x="62229" y="373379"/>
                  </a:lnTo>
                  <a:lnTo>
                    <a:pt x="1951989" y="373379"/>
                  </a:lnTo>
                  <a:lnTo>
                    <a:pt x="1976233" y="368496"/>
                  </a:lnTo>
                  <a:lnTo>
                    <a:pt x="1996011" y="355171"/>
                  </a:lnTo>
                  <a:lnTo>
                    <a:pt x="2009336" y="335393"/>
                  </a:lnTo>
                  <a:lnTo>
                    <a:pt x="2014219" y="311150"/>
                  </a:lnTo>
                  <a:lnTo>
                    <a:pt x="2014219" y="62229"/>
                  </a:lnTo>
                  <a:lnTo>
                    <a:pt x="2009336" y="37986"/>
                  </a:lnTo>
                  <a:lnTo>
                    <a:pt x="1996011" y="18208"/>
                  </a:lnTo>
                  <a:lnTo>
                    <a:pt x="1976233" y="4883"/>
                  </a:lnTo>
                  <a:lnTo>
                    <a:pt x="19519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65910" y="1347469"/>
              <a:ext cx="2014220" cy="373380"/>
            </a:xfrm>
            <a:custGeom>
              <a:avLst/>
              <a:gdLst/>
              <a:ahLst/>
              <a:cxnLst/>
              <a:rect l="l" t="t" r="r" b="b"/>
              <a:pathLst>
                <a:path w="2014220" h="373380">
                  <a:moveTo>
                    <a:pt x="0" y="62229"/>
                  </a:moveTo>
                  <a:lnTo>
                    <a:pt x="4883" y="37986"/>
                  </a:lnTo>
                  <a:lnTo>
                    <a:pt x="18208" y="18208"/>
                  </a:lnTo>
                  <a:lnTo>
                    <a:pt x="37986" y="4883"/>
                  </a:lnTo>
                  <a:lnTo>
                    <a:pt x="62229" y="0"/>
                  </a:lnTo>
                  <a:lnTo>
                    <a:pt x="1951989" y="0"/>
                  </a:lnTo>
                  <a:lnTo>
                    <a:pt x="1976233" y="4883"/>
                  </a:lnTo>
                  <a:lnTo>
                    <a:pt x="1996011" y="18208"/>
                  </a:lnTo>
                  <a:lnTo>
                    <a:pt x="2009336" y="37986"/>
                  </a:lnTo>
                  <a:lnTo>
                    <a:pt x="2014219" y="62229"/>
                  </a:lnTo>
                  <a:lnTo>
                    <a:pt x="2014219" y="311150"/>
                  </a:lnTo>
                  <a:lnTo>
                    <a:pt x="2009336" y="335393"/>
                  </a:lnTo>
                  <a:lnTo>
                    <a:pt x="1996011" y="355171"/>
                  </a:lnTo>
                  <a:lnTo>
                    <a:pt x="1976233" y="368496"/>
                  </a:lnTo>
                  <a:lnTo>
                    <a:pt x="1951989" y="373379"/>
                  </a:lnTo>
                  <a:lnTo>
                    <a:pt x="62229" y="373379"/>
                  </a:lnTo>
                  <a:lnTo>
                    <a:pt x="37986" y="368496"/>
                  </a:lnTo>
                  <a:lnTo>
                    <a:pt x="18208" y="355171"/>
                  </a:lnTo>
                  <a:lnTo>
                    <a:pt x="4883" y="335393"/>
                  </a:lnTo>
                  <a:lnTo>
                    <a:pt x="0" y="311150"/>
                  </a:lnTo>
                  <a:lnTo>
                    <a:pt x="0" y="62229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015870" y="1414779"/>
            <a:ext cx="11112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COMERCIAL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9879" y="1513839"/>
            <a:ext cx="3030220" cy="3830320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7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BH</a:t>
            </a:r>
            <a:r>
              <a:rPr dirty="0" sz="2000" spc="-45"/>
              <a:t> </a:t>
            </a:r>
            <a:r>
              <a:rPr dirty="0" sz="2000"/>
              <a:t>E</a:t>
            </a:r>
            <a:r>
              <a:rPr dirty="0" sz="2000" spc="-25"/>
              <a:t> </a:t>
            </a:r>
            <a:r>
              <a:rPr dirty="0" sz="2000"/>
              <a:t>NOVA</a:t>
            </a:r>
            <a:r>
              <a:rPr dirty="0" sz="2000" spc="-25"/>
              <a:t> </a:t>
            </a:r>
            <a:r>
              <a:rPr dirty="0" sz="2000"/>
              <a:t>LIMA</a:t>
            </a:r>
            <a:r>
              <a:rPr dirty="0" sz="2000" spc="25"/>
              <a:t> </a:t>
            </a:r>
            <a:r>
              <a:rPr dirty="0" sz="2000"/>
              <a:t>-</a:t>
            </a:r>
            <a:r>
              <a:rPr dirty="0" sz="2000" spc="-35"/>
              <a:t> </a:t>
            </a:r>
            <a:r>
              <a:rPr dirty="0" sz="2000"/>
              <a:t>LANÇAMENTO</a:t>
            </a:r>
            <a:r>
              <a:rPr dirty="0" sz="2000" spc="5"/>
              <a:t> </a:t>
            </a:r>
            <a:r>
              <a:rPr dirty="0" sz="2000"/>
              <a:t>E</a:t>
            </a:r>
            <a:r>
              <a:rPr dirty="0" sz="2000" spc="-40"/>
              <a:t> </a:t>
            </a:r>
            <a:r>
              <a:rPr dirty="0" sz="2000"/>
              <a:t>VENDAS</a:t>
            </a:r>
            <a:r>
              <a:rPr dirty="0" sz="2000" spc="-10"/>
              <a:t> </a:t>
            </a:r>
            <a:r>
              <a:rPr dirty="0" sz="2000"/>
              <a:t>-</a:t>
            </a:r>
            <a:r>
              <a:rPr dirty="0" sz="2000" spc="-35"/>
              <a:t> </a:t>
            </a:r>
            <a:r>
              <a:rPr dirty="0" sz="2000"/>
              <a:t>ACUMULADO</a:t>
            </a:r>
            <a:r>
              <a:rPr dirty="0" sz="2000" spc="5"/>
              <a:t> </a:t>
            </a:r>
            <a:r>
              <a:rPr dirty="0" sz="2000"/>
              <a:t>EM</a:t>
            </a:r>
            <a:r>
              <a:rPr dirty="0" sz="2000" spc="-40"/>
              <a:t> </a:t>
            </a:r>
            <a:r>
              <a:rPr dirty="0" sz="2000"/>
              <a:t>12</a:t>
            </a:r>
            <a:r>
              <a:rPr dirty="0" sz="2000" spc="-20"/>
              <a:t> </a:t>
            </a:r>
            <a:r>
              <a:rPr dirty="0" sz="2000" spc="-10"/>
              <a:t>MESES</a:t>
            </a:r>
            <a:endParaRPr sz="2000"/>
          </a:p>
          <a:p>
            <a:pPr marL="518795">
              <a:lnSpc>
                <a:spcPts val="2270"/>
              </a:lnSpc>
            </a:pPr>
            <a:r>
              <a:rPr dirty="0" sz="2000">
                <a:solidFill>
                  <a:srgbClr val="7E5F00"/>
                </a:solidFill>
              </a:rPr>
              <a:t>RESIDENCIAL</a:t>
            </a:r>
            <a:r>
              <a:rPr dirty="0" sz="2000" spc="-95">
                <a:solidFill>
                  <a:srgbClr val="7E5F00"/>
                </a:solidFill>
              </a:rPr>
              <a:t> </a:t>
            </a:r>
            <a:r>
              <a:rPr dirty="0" sz="2000">
                <a:solidFill>
                  <a:srgbClr val="7E5F00"/>
                </a:solidFill>
              </a:rPr>
              <a:t>+</a:t>
            </a:r>
            <a:r>
              <a:rPr dirty="0" sz="2000" spc="-35">
                <a:solidFill>
                  <a:srgbClr val="7E5F00"/>
                </a:solidFill>
              </a:rPr>
              <a:t> </a:t>
            </a:r>
            <a:r>
              <a:rPr dirty="0" sz="2000" spc="-10">
                <a:solidFill>
                  <a:srgbClr val="7E5F00"/>
                </a:solidFill>
              </a:rPr>
              <a:t>COMERCIAL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6124575"/>
            <a:ext cx="62972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237511" y="4487584"/>
            <a:ext cx="10116820" cy="48260"/>
          </a:xfrm>
          <a:custGeom>
            <a:avLst/>
            <a:gdLst/>
            <a:ahLst/>
            <a:cxnLst/>
            <a:rect l="l" t="t" r="r" b="b"/>
            <a:pathLst>
              <a:path w="10116820" h="48260">
                <a:moveTo>
                  <a:pt x="0" y="0"/>
                </a:moveTo>
                <a:lnTo>
                  <a:pt x="10116212" y="0"/>
                </a:lnTo>
              </a:path>
              <a:path w="10116820" h="48260">
                <a:moveTo>
                  <a:pt x="0" y="0"/>
                </a:moveTo>
                <a:lnTo>
                  <a:pt x="0" y="47785"/>
                </a:lnTo>
              </a:path>
              <a:path w="10116820" h="48260">
                <a:moveTo>
                  <a:pt x="135522" y="0"/>
                </a:moveTo>
                <a:lnTo>
                  <a:pt x="135522" y="47785"/>
                </a:lnTo>
              </a:path>
              <a:path w="10116820" h="48260">
                <a:moveTo>
                  <a:pt x="271044" y="0"/>
                </a:moveTo>
                <a:lnTo>
                  <a:pt x="271044" y="47785"/>
                </a:lnTo>
              </a:path>
              <a:path w="10116820" h="48260">
                <a:moveTo>
                  <a:pt x="414538" y="0"/>
                </a:moveTo>
                <a:lnTo>
                  <a:pt x="414538" y="47785"/>
                </a:lnTo>
              </a:path>
              <a:path w="10116820" h="48260">
                <a:moveTo>
                  <a:pt x="550060" y="0"/>
                </a:moveTo>
                <a:lnTo>
                  <a:pt x="550060" y="47785"/>
                </a:lnTo>
              </a:path>
              <a:path w="10116820" h="48260">
                <a:moveTo>
                  <a:pt x="693554" y="0"/>
                </a:moveTo>
                <a:lnTo>
                  <a:pt x="693554" y="47785"/>
                </a:lnTo>
              </a:path>
              <a:path w="10116820" h="48260">
                <a:moveTo>
                  <a:pt x="829076" y="0"/>
                </a:moveTo>
                <a:lnTo>
                  <a:pt x="829076" y="47785"/>
                </a:lnTo>
              </a:path>
              <a:path w="10116820" h="48260">
                <a:moveTo>
                  <a:pt x="964599" y="0"/>
                </a:moveTo>
                <a:lnTo>
                  <a:pt x="964599" y="47785"/>
                </a:lnTo>
              </a:path>
              <a:path w="10116820" h="48260">
                <a:moveTo>
                  <a:pt x="1108093" y="0"/>
                </a:moveTo>
                <a:lnTo>
                  <a:pt x="1108093" y="47785"/>
                </a:lnTo>
              </a:path>
              <a:path w="10116820" h="48260">
                <a:moveTo>
                  <a:pt x="1243615" y="0"/>
                </a:moveTo>
                <a:lnTo>
                  <a:pt x="1243615" y="47785"/>
                </a:lnTo>
              </a:path>
              <a:path w="10116820" h="48260">
                <a:moveTo>
                  <a:pt x="1387109" y="0"/>
                </a:moveTo>
                <a:lnTo>
                  <a:pt x="1387109" y="47785"/>
                </a:lnTo>
              </a:path>
              <a:path w="10116820" h="48260">
                <a:moveTo>
                  <a:pt x="1522631" y="0"/>
                </a:moveTo>
                <a:lnTo>
                  <a:pt x="1522631" y="47785"/>
                </a:lnTo>
              </a:path>
              <a:path w="10116820" h="48260">
                <a:moveTo>
                  <a:pt x="1658153" y="0"/>
                </a:moveTo>
                <a:lnTo>
                  <a:pt x="1658153" y="47785"/>
                </a:lnTo>
              </a:path>
              <a:path w="10116820" h="48260">
                <a:moveTo>
                  <a:pt x="1801647" y="0"/>
                </a:moveTo>
                <a:lnTo>
                  <a:pt x="1801647" y="47785"/>
                </a:lnTo>
              </a:path>
              <a:path w="10116820" h="48260">
                <a:moveTo>
                  <a:pt x="1937169" y="0"/>
                </a:moveTo>
                <a:lnTo>
                  <a:pt x="1937169" y="47785"/>
                </a:lnTo>
              </a:path>
              <a:path w="10116820" h="48260">
                <a:moveTo>
                  <a:pt x="2072692" y="0"/>
                </a:moveTo>
                <a:lnTo>
                  <a:pt x="2072692" y="47785"/>
                </a:lnTo>
              </a:path>
              <a:path w="10116820" h="48260">
                <a:moveTo>
                  <a:pt x="2216186" y="0"/>
                </a:moveTo>
                <a:lnTo>
                  <a:pt x="2216186" y="47785"/>
                </a:lnTo>
              </a:path>
              <a:path w="10116820" h="48260">
                <a:moveTo>
                  <a:pt x="2351708" y="0"/>
                </a:moveTo>
                <a:lnTo>
                  <a:pt x="2351708" y="47785"/>
                </a:lnTo>
              </a:path>
              <a:path w="10116820" h="48260">
                <a:moveTo>
                  <a:pt x="2495202" y="0"/>
                </a:moveTo>
                <a:lnTo>
                  <a:pt x="2495202" y="47785"/>
                </a:lnTo>
              </a:path>
              <a:path w="10116820" h="48260">
                <a:moveTo>
                  <a:pt x="2630724" y="0"/>
                </a:moveTo>
                <a:lnTo>
                  <a:pt x="2630724" y="47785"/>
                </a:lnTo>
              </a:path>
              <a:path w="10116820" h="48260">
                <a:moveTo>
                  <a:pt x="2766246" y="0"/>
                </a:moveTo>
                <a:lnTo>
                  <a:pt x="2766246" y="47785"/>
                </a:lnTo>
              </a:path>
              <a:path w="10116820" h="48260">
                <a:moveTo>
                  <a:pt x="2909740" y="0"/>
                </a:moveTo>
                <a:lnTo>
                  <a:pt x="2909740" y="47785"/>
                </a:lnTo>
              </a:path>
              <a:path w="10116820" h="48260">
                <a:moveTo>
                  <a:pt x="3045263" y="0"/>
                </a:moveTo>
                <a:lnTo>
                  <a:pt x="3045263" y="47785"/>
                </a:lnTo>
              </a:path>
              <a:path w="10116820" h="48260">
                <a:moveTo>
                  <a:pt x="3180785" y="0"/>
                </a:moveTo>
                <a:lnTo>
                  <a:pt x="3180785" y="47785"/>
                </a:lnTo>
              </a:path>
              <a:path w="10116820" h="48260">
                <a:moveTo>
                  <a:pt x="3324279" y="0"/>
                </a:moveTo>
                <a:lnTo>
                  <a:pt x="3324279" y="47785"/>
                </a:lnTo>
              </a:path>
              <a:path w="10116820" h="48260">
                <a:moveTo>
                  <a:pt x="3459801" y="0"/>
                </a:moveTo>
                <a:lnTo>
                  <a:pt x="3459801" y="47785"/>
                </a:lnTo>
              </a:path>
              <a:path w="10116820" h="48260">
                <a:moveTo>
                  <a:pt x="3603176" y="0"/>
                </a:moveTo>
                <a:lnTo>
                  <a:pt x="3603176" y="47785"/>
                </a:lnTo>
              </a:path>
              <a:path w="10116820" h="48260">
                <a:moveTo>
                  <a:pt x="3738698" y="0"/>
                </a:moveTo>
                <a:lnTo>
                  <a:pt x="3738698" y="47785"/>
                </a:lnTo>
              </a:path>
              <a:path w="10116820" h="48260">
                <a:moveTo>
                  <a:pt x="3874220" y="0"/>
                </a:moveTo>
                <a:lnTo>
                  <a:pt x="3874220" y="47785"/>
                </a:lnTo>
              </a:path>
              <a:path w="10116820" h="48260">
                <a:moveTo>
                  <a:pt x="4017714" y="0"/>
                </a:moveTo>
                <a:lnTo>
                  <a:pt x="4017714" y="47785"/>
                </a:lnTo>
              </a:path>
              <a:path w="10116820" h="48260">
                <a:moveTo>
                  <a:pt x="4153236" y="0"/>
                </a:moveTo>
                <a:lnTo>
                  <a:pt x="4153236" y="47785"/>
                </a:lnTo>
              </a:path>
              <a:path w="10116820" h="48260">
                <a:moveTo>
                  <a:pt x="4296730" y="0"/>
                </a:moveTo>
                <a:lnTo>
                  <a:pt x="4296730" y="47785"/>
                </a:lnTo>
              </a:path>
              <a:path w="10116820" h="48260">
                <a:moveTo>
                  <a:pt x="4432252" y="0"/>
                </a:moveTo>
                <a:lnTo>
                  <a:pt x="4432252" y="47785"/>
                </a:lnTo>
              </a:path>
              <a:path w="10116820" h="48260">
                <a:moveTo>
                  <a:pt x="4567775" y="0"/>
                </a:moveTo>
                <a:lnTo>
                  <a:pt x="4567775" y="47785"/>
                </a:lnTo>
              </a:path>
              <a:path w="10116820" h="48260">
                <a:moveTo>
                  <a:pt x="4711269" y="0"/>
                </a:moveTo>
                <a:lnTo>
                  <a:pt x="4711269" y="47785"/>
                </a:lnTo>
              </a:path>
              <a:path w="10116820" h="48260">
                <a:moveTo>
                  <a:pt x="4846791" y="0"/>
                </a:moveTo>
                <a:lnTo>
                  <a:pt x="4846791" y="47785"/>
                </a:lnTo>
              </a:path>
              <a:path w="10116820" h="48260">
                <a:moveTo>
                  <a:pt x="4982313" y="0"/>
                </a:moveTo>
                <a:lnTo>
                  <a:pt x="4982313" y="47785"/>
                </a:lnTo>
              </a:path>
              <a:path w="10116820" h="48260">
                <a:moveTo>
                  <a:pt x="5125807" y="0"/>
                </a:moveTo>
                <a:lnTo>
                  <a:pt x="5125807" y="47785"/>
                </a:lnTo>
              </a:path>
              <a:path w="10116820" h="48260">
                <a:moveTo>
                  <a:pt x="5261329" y="0"/>
                </a:moveTo>
                <a:lnTo>
                  <a:pt x="5261329" y="47785"/>
                </a:lnTo>
              </a:path>
              <a:path w="10116820" h="48260">
                <a:moveTo>
                  <a:pt x="5404823" y="0"/>
                </a:moveTo>
                <a:lnTo>
                  <a:pt x="5404823" y="47785"/>
                </a:lnTo>
              </a:path>
              <a:path w="10116820" h="48260">
                <a:moveTo>
                  <a:pt x="5540345" y="0"/>
                </a:moveTo>
                <a:lnTo>
                  <a:pt x="5540345" y="47785"/>
                </a:lnTo>
              </a:path>
              <a:path w="10116820" h="48260">
                <a:moveTo>
                  <a:pt x="5675868" y="0"/>
                </a:moveTo>
                <a:lnTo>
                  <a:pt x="5675868" y="47785"/>
                </a:lnTo>
              </a:path>
              <a:path w="10116820" h="48260">
                <a:moveTo>
                  <a:pt x="5819362" y="0"/>
                </a:moveTo>
                <a:lnTo>
                  <a:pt x="5819362" y="47785"/>
                </a:lnTo>
              </a:path>
              <a:path w="10116820" h="48260">
                <a:moveTo>
                  <a:pt x="5954884" y="0"/>
                </a:moveTo>
                <a:lnTo>
                  <a:pt x="5954884" y="47785"/>
                </a:lnTo>
              </a:path>
              <a:path w="10116820" h="48260">
                <a:moveTo>
                  <a:pt x="6098378" y="0"/>
                </a:moveTo>
                <a:lnTo>
                  <a:pt x="6098378" y="47785"/>
                </a:lnTo>
              </a:path>
              <a:path w="10116820" h="48260">
                <a:moveTo>
                  <a:pt x="6233900" y="0"/>
                </a:moveTo>
                <a:lnTo>
                  <a:pt x="6233900" y="47785"/>
                </a:lnTo>
              </a:path>
              <a:path w="10116820" h="48260">
                <a:moveTo>
                  <a:pt x="6369422" y="0"/>
                </a:moveTo>
                <a:lnTo>
                  <a:pt x="6369422" y="47785"/>
                </a:lnTo>
              </a:path>
              <a:path w="10116820" h="48260">
                <a:moveTo>
                  <a:pt x="6512916" y="0"/>
                </a:moveTo>
                <a:lnTo>
                  <a:pt x="6512916" y="47785"/>
                </a:lnTo>
              </a:path>
              <a:path w="10116820" h="48260">
                <a:moveTo>
                  <a:pt x="6648439" y="0"/>
                </a:moveTo>
                <a:lnTo>
                  <a:pt x="6648439" y="47785"/>
                </a:lnTo>
              </a:path>
              <a:path w="10116820" h="48260">
                <a:moveTo>
                  <a:pt x="6783961" y="0"/>
                </a:moveTo>
                <a:lnTo>
                  <a:pt x="6783961" y="47785"/>
                </a:lnTo>
              </a:path>
              <a:path w="10116820" h="48260">
                <a:moveTo>
                  <a:pt x="6927455" y="0"/>
                </a:moveTo>
                <a:lnTo>
                  <a:pt x="6927455" y="47785"/>
                </a:lnTo>
              </a:path>
              <a:path w="10116820" h="48260">
                <a:moveTo>
                  <a:pt x="7062977" y="0"/>
                </a:moveTo>
                <a:lnTo>
                  <a:pt x="7062977" y="47785"/>
                </a:lnTo>
              </a:path>
              <a:path w="10116820" h="48260">
                <a:moveTo>
                  <a:pt x="7206471" y="0"/>
                </a:moveTo>
                <a:lnTo>
                  <a:pt x="7206471" y="47785"/>
                </a:lnTo>
              </a:path>
              <a:path w="10116820" h="48260">
                <a:moveTo>
                  <a:pt x="7341993" y="0"/>
                </a:moveTo>
                <a:lnTo>
                  <a:pt x="7341993" y="47785"/>
                </a:lnTo>
              </a:path>
              <a:path w="10116820" h="48260">
                <a:moveTo>
                  <a:pt x="7477515" y="0"/>
                </a:moveTo>
                <a:lnTo>
                  <a:pt x="7477515" y="47785"/>
                </a:lnTo>
              </a:path>
              <a:path w="10116820" h="48260">
                <a:moveTo>
                  <a:pt x="7621010" y="0"/>
                </a:moveTo>
                <a:lnTo>
                  <a:pt x="7621010" y="47785"/>
                </a:lnTo>
              </a:path>
              <a:path w="10116820" h="48260">
                <a:moveTo>
                  <a:pt x="7756532" y="0"/>
                </a:moveTo>
                <a:lnTo>
                  <a:pt x="7756532" y="47785"/>
                </a:lnTo>
              </a:path>
              <a:path w="10116820" h="48260">
                <a:moveTo>
                  <a:pt x="7892054" y="0"/>
                </a:moveTo>
                <a:lnTo>
                  <a:pt x="7892054" y="47785"/>
                </a:lnTo>
              </a:path>
              <a:path w="10116820" h="48260">
                <a:moveTo>
                  <a:pt x="8035548" y="0"/>
                </a:moveTo>
                <a:lnTo>
                  <a:pt x="8035548" y="47785"/>
                </a:lnTo>
              </a:path>
              <a:path w="10116820" h="48260">
                <a:moveTo>
                  <a:pt x="8171070" y="0"/>
                </a:moveTo>
                <a:lnTo>
                  <a:pt x="8171070" y="47785"/>
                </a:lnTo>
              </a:path>
              <a:path w="10116820" h="48260">
                <a:moveTo>
                  <a:pt x="8314564" y="0"/>
                </a:moveTo>
                <a:lnTo>
                  <a:pt x="8314564" y="47785"/>
                </a:lnTo>
              </a:path>
              <a:path w="10116820" h="48260">
                <a:moveTo>
                  <a:pt x="8450086" y="0"/>
                </a:moveTo>
                <a:lnTo>
                  <a:pt x="8450086" y="47785"/>
                </a:lnTo>
              </a:path>
              <a:path w="10116820" h="48260">
                <a:moveTo>
                  <a:pt x="8585609" y="0"/>
                </a:moveTo>
                <a:lnTo>
                  <a:pt x="8585609" y="47785"/>
                </a:lnTo>
              </a:path>
              <a:path w="10116820" h="48260">
                <a:moveTo>
                  <a:pt x="8729103" y="0"/>
                </a:moveTo>
                <a:lnTo>
                  <a:pt x="8729103" y="47785"/>
                </a:lnTo>
              </a:path>
              <a:path w="10116820" h="48260">
                <a:moveTo>
                  <a:pt x="8864625" y="0"/>
                </a:moveTo>
                <a:lnTo>
                  <a:pt x="8864625" y="47785"/>
                </a:lnTo>
              </a:path>
              <a:path w="10116820" h="48260">
                <a:moveTo>
                  <a:pt x="9008119" y="0"/>
                </a:moveTo>
                <a:lnTo>
                  <a:pt x="9008119" y="47785"/>
                </a:lnTo>
              </a:path>
              <a:path w="10116820" h="48260">
                <a:moveTo>
                  <a:pt x="9143641" y="0"/>
                </a:moveTo>
                <a:lnTo>
                  <a:pt x="9143641" y="47785"/>
                </a:lnTo>
              </a:path>
              <a:path w="10116820" h="48260">
                <a:moveTo>
                  <a:pt x="9279163" y="0"/>
                </a:moveTo>
                <a:lnTo>
                  <a:pt x="9279163" y="47785"/>
                </a:lnTo>
              </a:path>
              <a:path w="10116820" h="48260">
                <a:moveTo>
                  <a:pt x="9422657" y="0"/>
                </a:moveTo>
                <a:lnTo>
                  <a:pt x="9422657" y="47785"/>
                </a:lnTo>
              </a:path>
              <a:path w="10116820" h="48260">
                <a:moveTo>
                  <a:pt x="9558179" y="0"/>
                </a:moveTo>
                <a:lnTo>
                  <a:pt x="9558179" y="47785"/>
                </a:lnTo>
              </a:path>
              <a:path w="10116820" h="48260">
                <a:moveTo>
                  <a:pt x="9693702" y="0"/>
                </a:moveTo>
                <a:lnTo>
                  <a:pt x="9693702" y="47785"/>
                </a:lnTo>
              </a:path>
              <a:path w="10116820" h="48260">
                <a:moveTo>
                  <a:pt x="9837196" y="0"/>
                </a:moveTo>
                <a:lnTo>
                  <a:pt x="9837196" y="47785"/>
                </a:lnTo>
              </a:path>
              <a:path w="10116820" h="48260">
                <a:moveTo>
                  <a:pt x="9972718" y="0"/>
                </a:moveTo>
                <a:lnTo>
                  <a:pt x="9972718" y="47785"/>
                </a:lnTo>
              </a:path>
              <a:path w="10116820" h="48260">
                <a:moveTo>
                  <a:pt x="10116212" y="0"/>
                </a:moveTo>
                <a:lnTo>
                  <a:pt x="10116212" y="47785"/>
                </a:lnTo>
              </a:path>
            </a:pathLst>
          </a:custGeom>
          <a:ln w="796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13962" y="3734963"/>
            <a:ext cx="382905" cy="191770"/>
          </a:xfrm>
          <a:custGeom>
            <a:avLst/>
            <a:gdLst/>
            <a:ahLst/>
            <a:cxnLst/>
            <a:rect l="l" t="t" r="r" b="b"/>
            <a:pathLst>
              <a:path w="382905" h="191770">
                <a:moveTo>
                  <a:pt x="382650" y="0"/>
                </a:moveTo>
                <a:lnTo>
                  <a:pt x="0" y="0"/>
                </a:lnTo>
                <a:lnTo>
                  <a:pt x="0" y="191141"/>
                </a:lnTo>
                <a:lnTo>
                  <a:pt x="382650" y="191141"/>
                </a:lnTo>
                <a:lnTo>
                  <a:pt x="382650" y="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297307" y="2219331"/>
            <a:ext cx="9989185" cy="2097405"/>
            <a:chOff x="1297307" y="2219331"/>
            <a:chExt cx="9989185" cy="2097405"/>
          </a:xfrm>
        </p:grpSpPr>
        <p:sp>
          <p:nvSpPr>
            <p:cNvPr id="10" name="object 10" descr=""/>
            <p:cNvSpPr/>
            <p:nvPr/>
          </p:nvSpPr>
          <p:spPr>
            <a:xfrm>
              <a:off x="1305272" y="2609259"/>
              <a:ext cx="9973310" cy="1372870"/>
            </a:xfrm>
            <a:custGeom>
              <a:avLst/>
              <a:gdLst/>
              <a:ahLst/>
              <a:cxnLst/>
              <a:rect l="l" t="t" r="r" b="b"/>
              <a:pathLst>
                <a:path w="9973310" h="1372870">
                  <a:moveTo>
                    <a:pt x="0" y="1372595"/>
                  </a:moveTo>
                  <a:lnTo>
                    <a:pt x="34640" y="1350259"/>
                  </a:lnTo>
                  <a:lnTo>
                    <a:pt x="69270" y="1326447"/>
                  </a:lnTo>
                  <a:lnTo>
                    <a:pt x="103893" y="1305570"/>
                  </a:lnTo>
                  <a:lnTo>
                    <a:pt x="138511" y="1292037"/>
                  </a:lnTo>
                  <a:lnTo>
                    <a:pt x="173152" y="1289358"/>
                  </a:lnTo>
                  <a:lnTo>
                    <a:pt x="207782" y="1294381"/>
                  </a:lnTo>
                  <a:lnTo>
                    <a:pt x="242404" y="1301607"/>
                  </a:lnTo>
                  <a:lnTo>
                    <a:pt x="277023" y="1305536"/>
                  </a:lnTo>
                  <a:lnTo>
                    <a:pt x="311664" y="1306027"/>
                  </a:lnTo>
                  <a:lnTo>
                    <a:pt x="346294" y="1305576"/>
                  </a:lnTo>
                  <a:lnTo>
                    <a:pt x="380916" y="1302647"/>
                  </a:lnTo>
                  <a:lnTo>
                    <a:pt x="415534" y="1295700"/>
                  </a:lnTo>
                  <a:lnTo>
                    <a:pt x="450175" y="1281852"/>
                  </a:lnTo>
                  <a:lnTo>
                    <a:pt x="484805" y="1262743"/>
                  </a:lnTo>
                  <a:lnTo>
                    <a:pt x="519427" y="1243627"/>
                  </a:lnTo>
                  <a:lnTo>
                    <a:pt x="554046" y="1229757"/>
                  </a:lnTo>
                  <a:lnTo>
                    <a:pt x="588687" y="1225297"/>
                  </a:lnTo>
                  <a:lnTo>
                    <a:pt x="623317" y="1226541"/>
                  </a:lnTo>
                  <a:lnTo>
                    <a:pt x="657939" y="1226845"/>
                  </a:lnTo>
                  <a:lnTo>
                    <a:pt x="692558" y="1219562"/>
                  </a:lnTo>
                  <a:lnTo>
                    <a:pt x="727199" y="1200683"/>
                  </a:lnTo>
                  <a:lnTo>
                    <a:pt x="761828" y="1174520"/>
                  </a:lnTo>
                  <a:lnTo>
                    <a:pt x="796451" y="1146826"/>
                  </a:lnTo>
                  <a:lnTo>
                    <a:pt x="831069" y="1123354"/>
                  </a:lnTo>
                  <a:lnTo>
                    <a:pt x="865710" y="1103851"/>
                  </a:lnTo>
                  <a:lnTo>
                    <a:pt x="900340" y="1085838"/>
                  </a:lnTo>
                  <a:lnTo>
                    <a:pt x="934962" y="1071729"/>
                  </a:lnTo>
                  <a:lnTo>
                    <a:pt x="969581" y="1063941"/>
                  </a:lnTo>
                  <a:lnTo>
                    <a:pt x="1004222" y="1066351"/>
                  </a:lnTo>
                  <a:lnTo>
                    <a:pt x="1038852" y="1076589"/>
                  </a:lnTo>
                  <a:lnTo>
                    <a:pt x="1073474" y="1087701"/>
                  </a:lnTo>
                  <a:lnTo>
                    <a:pt x="1108093" y="1092732"/>
                  </a:lnTo>
                  <a:lnTo>
                    <a:pt x="1142734" y="1089633"/>
                  </a:lnTo>
                  <a:lnTo>
                    <a:pt x="1177363" y="1082154"/>
                  </a:lnTo>
                  <a:lnTo>
                    <a:pt x="1211986" y="1072130"/>
                  </a:lnTo>
                  <a:lnTo>
                    <a:pt x="1246604" y="1061393"/>
                  </a:lnTo>
                  <a:lnTo>
                    <a:pt x="1281245" y="1052543"/>
                  </a:lnTo>
                  <a:lnTo>
                    <a:pt x="1350497" y="1030857"/>
                  </a:lnTo>
                  <a:lnTo>
                    <a:pt x="1385116" y="1008948"/>
                  </a:lnTo>
                  <a:lnTo>
                    <a:pt x="1419757" y="971105"/>
                  </a:lnTo>
                  <a:lnTo>
                    <a:pt x="1454387" y="921715"/>
                  </a:lnTo>
                  <a:lnTo>
                    <a:pt x="1489009" y="873303"/>
                  </a:lnTo>
                  <a:lnTo>
                    <a:pt x="1523628" y="838394"/>
                  </a:lnTo>
                  <a:lnTo>
                    <a:pt x="1558269" y="819691"/>
                  </a:lnTo>
                  <a:lnTo>
                    <a:pt x="1592898" y="810713"/>
                  </a:lnTo>
                  <a:lnTo>
                    <a:pt x="1627521" y="810300"/>
                  </a:lnTo>
                  <a:lnTo>
                    <a:pt x="1662139" y="817289"/>
                  </a:lnTo>
                  <a:lnTo>
                    <a:pt x="1696780" y="838298"/>
                  </a:lnTo>
                  <a:lnTo>
                    <a:pt x="1731410" y="871660"/>
                  </a:lnTo>
                  <a:lnTo>
                    <a:pt x="1766032" y="903700"/>
                  </a:lnTo>
                  <a:lnTo>
                    <a:pt x="1800651" y="920744"/>
                  </a:lnTo>
                  <a:lnTo>
                    <a:pt x="1835292" y="914328"/>
                  </a:lnTo>
                  <a:lnTo>
                    <a:pt x="1869922" y="893332"/>
                  </a:lnTo>
                  <a:lnTo>
                    <a:pt x="1904544" y="870194"/>
                  </a:lnTo>
                  <a:lnTo>
                    <a:pt x="1939162" y="857349"/>
                  </a:lnTo>
                  <a:lnTo>
                    <a:pt x="1973803" y="859750"/>
                  </a:lnTo>
                  <a:lnTo>
                    <a:pt x="2008433" y="870221"/>
                  </a:lnTo>
                  <a:lnTo>
                    <a:pt x="2043056" y="883008"/>
                  </a:lnTo>
                  <a:lnTo>
                    <a:pt x="2077674" y="892352"/>
                  </a:lnTo>
                  <a:lnTo>
                    <a:pt x="2112315" y="897142"/>
                  </a:lnTo>
                  <a:lnTo>
                    <a:pt x="2146945" y="900331"/>
                  </a:lnTo>
                  <a:lnTo>
                    <a:pt x="2181567" y="902168"/>
                  </a:lnTo>
                  <a:lnTo>
                    <a:pt x="2216186" y="902904"/>
                  </a:lnTo>
                  <a:lnTo>
                    <a:pt x="2250827" y="902679"/>
                  </a:lnTo>
                  <a:lnTo>
                    <a:pt x="2320079" y="898688"/>
                  </a:lnTo>
                  <a:lnTo>
                    <a:pt x="2389338" y="886829"/>
                  </a:lnTo>
                  <a:lnTo>
                    <a:pt x="2423968" y="876349"/>
                  </a:lnTo>
                  <a:lnTo>
                    <a:pt x="2458590" y="867131"/>
                  </a:lnTo>
                  <a:lnTo>
                    <a:pt x="2493209" y="863203"/>
                  </a:lnTo>
                  <a:lnTo>
                    <a:pt x="2527850" y="868156"/>
                  </a:lnTo>
                  <a:lnTo>
                    <a:pt x="2562480" y="879022"/>
                  </a:lnTo>
                  <a:lnTo>
                    <a:pt x="2597102" y="889903"/>
                  </a:lnTo>
                  <a:lnTo>
                    <a:pt x="2631721" y="894900"/>
                  </a:lnTo>
                  <a:lnTo>
                    <a:pt x="2666362" y="889869"/>
                  </a:lnTo>
                  <a:lnTo>
                    <a:pt x="2700991" y="878813"/>
                  </a:lnTo>
                  <a:lnTo>
                    <a:pt x="2735614" y="868055"/>
                  </a:lnTo>
                  <a:lnTo>
                    <a:pt x="2770232" y="863920"/>
                  </a:lnTo>
                  <a:lnTo>
                    <a:pt x="2804851" y="870650"/>
                  </a:lnTo>
                  <a:lnTo>
                    <a:pt x="2839478" y="884014"/>
                  </a:lnTo>
                  <a:lnTo>
                    <a:pt x="2874120" y="897625"/>
                  </a:lnTo>
                  <a:lnTo>
                    <a:pt x="2908784" y="905095"/>
                  </a:lnTo>
                  <a:lnTo>
                    <a:pt x="2943402" y="902277"/>
                  </a:lnTo>
                  <a:lnTo>
                    <a:pt x="2978020" y="893397"/>
                  </a:lnTo>
                  <a:lnTo>
                    <a:pt x="3012638" y="884622"/>
                  </a:lnTo>
                  <a:lnTo>
                    <a:pt x="3047256" y="882118"/>
                  </a:lnTo>
                  <a:lnTo>
                    <a:pt x="3081873" y="890748"/>
                  </a:lnTo>
                  <a:lnTo>
                    <a:pt x="3116491" y="906150"/>
                  </a:lnTo>
                  <a:lnTo>
                    <a:pt x="3151109" y="920656"/>
                  </a:lnTo>
                  <a:lnTo>
                    <a:pt x="3185727" y="926598"/>
                  </a:lnTo>
                  <a:lnTo>
                    <a:pt x="3220391" y="920682"/>
                  </a:lnTo>
                  <a:lnTo>
                    <a:pt x="3255033" y="907434"/>
                  </a:lnTo>
                  <a:lnTo>
                    <a:pt x="3289660" y="890826"/>
                  </a:lnTo>
                  <a:lnTo>
                    <a:pt x="3324279" y="874831"/>
                  </a:lnTo>
                  <a:lnTo>
                    <a:pt x="3358904" y="857466"/>
                  </a:lnTo>
                  <a:lnTo>
                    <a:pt x="3393545" y="837608"/>
                  </a:lnTo>
                  <a:lnTo>
                    <a:pt x="3428200" y="820602"/>
                  </a:lnTo>
                  <a:lnTo>
                    <a:pt x="3462870" y="811794"/>
                  </a:lnTo>
                  <a:lnTo>
                    <a:pt x="3497542" y="815192"/>
                  </a:lnTo>
                  <a:lnTo>
                    <a:pt x="3532176" y="827065"/>
                  </a:lnTo>
                  <a:lnTo>
                    <a:pt x="3566735" y="841238"/>
                  </a:lnTo>
                  <a:lnTo>
                    <a:pt x="3601183" y="851535"/>
                  </a:lnTo>
                  <a:lnTo>
                    <a:pt x="3635860" y="855715"/>
                  </a:lnTo>
                  <a:lnTo>
                    <a:pt x="3670538" y="857289"/>
                  </a:lnTo>
                  <a:lnTo>
                    <a:pt x="3705216" y="858625"/>
                  </a:lnTo>
                  <a:lnTo>
                    <a:pt x="3739893" y="862088"/>
                  </a:lnTo>
                  <a:lnTo>
                    <a:pt x="3774565" y="869633"/>
                  </a:lnTo>
                  <a:lnTo>
                    <a:pt x="3809199" y="879534"/>
                  </a:lnTo>
                  <a:lnTo>
                    <a:pt x="3843759" y="888726"/>
                  </a:lnTo>
                  <a:lnTo>
                    <a:pt x="3878206" y="894144"/>
                  </a:lnTo>
                  <a:lnTo>
                    <a:pt x="3912884" y="894516"/>
                  </a:lnTo>
                  <a:lnTo>
                    <a:pt x="3947561" y="891625"/>
                  </a:lnTo>
                  <a:lnTo>
                    <a:pt x="3982239" y="886987"/>
                  </a:lnTo>
                  <a:lnTo>
                    <a:pt x="4016917" y="882118"/>
                  </a:lnTo>
                  <a:lnTo>
                    <a:pt x="4051588" y="879307"/>
                  </a:lnTo>
                  <a:lnTo>
                    <a:pt x="4120782" y="871489"/>
                  </a:lnTo>
                  <a:lnTo>
                    <a:pt x="4189907" y="833267"/>
                  </a:lnTo>
                  <a:lnTo>
                    <a:pt x="4224585" y="799290"/>
                  </a:lnTo>
                  <a:lnTo>
                    <a:pt x="4259262" y="764655"/>
                  </a:lnTo>
                  <a:lnTo>
                    <a:pt x="4293940" y="737487"/>
                  </a:lnTo>
                  <a:lnTo>
                    <a:pt x="4328612" y="722121"/>
                  </a:lnTo>
                  <a:lnTo>
                    <a:pt x="4363246" y="713500"/>
                  </a:lnTo>
                  <a:lnTo>
                    <a:pt x="4397805" y="705663"/>
                  </a:lnTo>
                  <a:lnTo>
                    <a:pt x="4432252" y="692649"/>
                  </a:lnTo>
                  <a:lnTo>
                    <a:pt x="4466930" y="670897"/>
                  </a:lnTo>
                  <a:lnTo>
                    <a:pt x="4501608" y="644221"/>
                  </a:lnTo>
                  <a:lnTo>
                    <a:pt x="4536286" y="617807"/>
                  </a:lnTo>
                  <a:lnTo>
                    <a:pt x="4570963" y="596839"/>
                  </a:lnTo>
                  <a:lnTo>
                    <a:pt x="4640269" y="571139"/>
                  </a:lnTo>
                  <a:lnTo>
                    <a:pt x="4709276" y="560403"/>
                  </a:lnTo>
                  <a:lnTo>
                    <a:pt x="4743953" y="562929"/>
                  </a:lnTo>
                  <a:lnTo>
                    <a:pt x="4778631" y="570726"/>
                  </a:lnTo>
                  <a:lnTo>
                    <a:pt x="4813309" y="579285"/>
                  </a:lnTo>
                  <a:lnTo>
                    <a:pt x="4847987" y="584096"/>
                  </a:lnTo>
                  <a:lnTo>
                    <a:pt x="4917292" y="581662"/>
                  </a:lnTo>
                  <a:lnTo>
                    <a:pt x="4986299" y="571672"/>
                  </a:lnTo>
                  <a:lnTo>
                    <a:pt x="5055654" y="558621"/>
                  </a:lnTo>
                  <a:lnTo>
                    <a:pt x="5125010" y="534877"/>
                  </a:lnTo>
                  <a:lnTo>
                    <a:pt x="5159681" y="515987"/>
                  </a:lnTo>
                  <a:lnTo>
                    <a:pt x="5194315" y="493150"/>
                  </a:lnTo>
                  <a:lnTo>
                    <a:pt x="5228875" y="466766"/>
                  </a:lnTo>
                  <a:lnTo>
                    <a:pt x="5263322" y="437236"/>
                  </a:lnTo>
                  <a:lnTo>
                    <a:pt x="5298000" y="402215"/>
                  </a:lnTo>
                  <a:lnTo>
                    <a:pt x="5332678" y="362307"/>
                  </a:lnTo>
                  <a:lnTo>
                    <a:pt x="5367355" y="322332"/>
                  </a:lnTo>
                  <a:lnTo>
                    <a:pt x="5402033" y="287110"/>
                  </a:lnTo>
                  <a:lnTo>
                    <a:pt x="5436705" y="257730"/>
                  </a:lnTo>
                  <a:lnTo>
                    <a:pt x="5471339" y="231684"/>
                  </a:lnTo>
                  <a:lnTo>
                    <a:pt x="5505898" y="208393"/>
                  </a:lnTo>
                  <a:lnTo>
                    <a:pt x="5540345" y="187278"/>
                  </a:lnTo>
                  <a:lnTo>
                    <a:pt x="5575023" y="168072"/>
                  </a:lnTo>
                  <a:lnTo>
                    <a:pt x="5609701" y="151116"/>
                  </a:lnTo>
                  <a:lnTo>
                    <a:pt x="5679056" y="125317"/>
                  </a:lnTo>
                  <a:lnTo>
                    <a:pt x="5748362" y="110488"/>
                  </a:lnTo>
                  <a:lnTo>
                    <a:pt x="5782921" y="107616"/>
                  </a:lnTo>
                  <a:lnTo>
                    <a:pt x="5817369" y="108592"/>
                  </a:lnTo>
                  <a:lnTo>
                    <a:pt x="5852046" y="116521"/>
                  </a:lnTo>
                  <a:lnTo>
                    <a:pt x="5886724" y="130120"/>
                  </a:lnTo>
                  <a:lnTo>
                    <a:pt x="5921402" y="143339"/>
                  </a:lnTo>
                  <a:lnTo>
                    <a:pt x="5956080" y="150125"/>
                  </a:lnTo>
                  <a:lnTo>
                    <a:pt x="5990751" y="145582"/>
                  </a:lnTo>
                  <a:lnTo>
                    <a:pt x="6025385" y="134057"/>
                  </a:lnTo>
                  <a:lnTo>
                    <a:pt x="6059945" y="123280"/>
                  </a:lnTo>
                  <a:lnTo>
                    <a:pt x="6094392" y="120976"/>
                  </a:lnTo>
                  <a:lnTo>
                    <a:pt x="6129070" y="133677"/>
                  </a:lnTo>
                  <a:lnTo>
                    <a:pt x="6163747" y="155770"/>
                  </a:lnTo>
                  <a:lnTo>
                    <a:pt x="6198425" y="176773"/>
                  </a:lnTo>
                  <a:lnTo>
                    <a:pt x="6233103" y="186203"/>
                  </a:lnTo>
                  <a:lnTo>
                    <a:pt x="6267774" y="176202"/>
                  </a:lnTo>
                  <a:lnTo>
                    <a:pt x="6302409" y="154068"/>
                  </a:lnTo>
                  <a:lnTo>
                    <a:pt x="6336968" y="131963"/>
                  </a:lnTo>
                  <a:lnTo>
                    <a:pt x="6371415" y="122051"/>
                  </a:lnTo>
                  <a:lnTo>
                    <a:pt x="6406093" y="130742"/>
                  </a:lnTo>
                  <a:lnTo>
                    <a:pt x="6440771" y="150484"/>
                  </a:lnTo>
                  <a:lnTo>
                    <a:pt x="6475448" y="172495"/>
                  </a:lnTo>
                  <a:lnTo>
                    <a:pt x="6510126" y="187995"/>
                  </a:lnTo>
                  <a:lnTo>
                    <a:pt x="6544798" y="193116"/>
                  </a:lnTo>
                  <a:lnTo>
                    <a:pt x="6579432" y="193033"/>
                  </a:lnTo>
                  <a:lnTo>
                    <a:pt x="6613991" y="192621"/>
                  </a:lnTo>
                  <a:lnTo>
                    <a:pt x="6648439" y="196756"/>
                  </a:lnTo>
                  <a:lnTo>
                    <a:pt x="6683116" y="208160"/>
                  </a:lnTo>
                  <a:lnTo>
                    <a:pt x="6717794" y="223779"/>
                  </a:lnTo>
                  <a:lnTo>
                    <a:pt x="6752472" y="239735"/>
                  </a:lnTo>
                  <a:lnTo>
                    <a:pt x="6787150" y="252147"/>
                  </a:lnTo>
                  <a:lnTo>
                    <a:pt x="6821821" y="258541"/>
                  </a:lnTo>
                  <a:lnTo>
                    <a:pt x="6856455" y="261490"/>
                  </a:lnTo>
                  <a:lnTo>
                    <a:pt x="6891015" y="264596"/>
                  </a:lnTo>
                  <a:lnTo>
                    <a:pt x="6960140" y="282714"/>
                  </a:lnTo>
                  <a:lnTo>
                    <a:pt x="7029495" y="312882"/>
                  </a:lnTo>
                  <a:lnTo>
                    <a:pt x="7064173" y="331550"/>
                  </a:lnTo>
                  <a:lnTo>
                    <a:pt x="7098844" y="356613"/>
                  </a:lnTo>
                  <a:lnTo>
                    <a:pt x="7133478" y="386753"/>
                  </a:lnTo>
                  <a:lnTo>
                    <a:pt x="7168038" y="413891"/>
                  </a:lnTo>
                  <a:lnTo>
                    <a:pt x="7202485" y="429949"/>
                  </a:lnTo>
                  <a:lnTo>
                    <a:pt x="7237163" y="432342"/>
                  </a:lnTo>
                  <a:lnTo>
                    <a:pt x="7271841" y="425528"/>
                  </a:lnTo>
                  <a:lnTo>
                    <a:pt x="7341196" y="394229"/>
                  </a:lnTo>
                  <a:lnTo>
                    <a:pt x="7375868" y="369291"/>
                  </a:lnTo>
                  <a:lnTo>
                    <a:pt x="7410502" y="337036"/>
                  </a:lnTo>
                  <a:lnTo>
                    <a:pt x="7445061" y="304228"/>
                  </a:lnTo>
                  <a:lnTo>
                    <a:pt x="7479508" y="277633"/>
                  </a:lnTo>
                  <a:lnTo>
                    <a:pt x="7514186" y="258165"/>
                  </a:lnTo>
                  <a:lnTo>
                    <a:pt x="7548864" y="242490"/>
                  </a:lnTo>
                  <a:lnTo>
                    <a:pt x="7583542" y="231087"/>
                  </a:lnTo>
                  <a:lnTo>
                    <a:pt x="7618219" y="224432"/>
                  </a:lnTo>
                  <a:lnTo>
                    <a:pt x="7652891" y="227601"/>
                  </a:lnTo>
                  <a:lnTo>
                    <a:pt x="7687525" y="238678"/>
                  </a:lnTo>
                  <a:lnTo>
                    <a:pt x="7722084" y="247738"/>
                  </a:lnTo>
                  <a:lnTo>
                    <a:pt x="7756532" y="244860"/>
                  </a:lnTo>
                  <a:lnTo>
                    <a:pt x="7791209" y="221108"/>
                  </a:lnTo>
                  <a:lnTo>
                    <a:pt x="7825887" y="183869"/>
                  </a:lnTo>
                  <a:lnTo>
                    <a:pt x="7860565" y="147697"/>
                  </a:lnTo>
                  <a:lnTo>
                    <a:pt x="7895243" y="127148"/>
                  </a:lnTo>
                  <a:lnTo>
                    <a:pt x="7929914" y="130702"/>
                  </a:lnTo>
                  <a:lnTo>
                    <a:pt x="7964548" y="149065"/>
                  </a:lnTo>
                  <a:lnTo>
                    <a:pt x="7999108" y="170139"/>
                  </a:lnTo>
                  <a:lnTo>
                    <a:pt x="8033555" y="181823"/>
                  </a:lnTo>
                  <a:lnTo>
                    <a:pt x="8068233" y="178528"/>
                  </a:lnTo>
                  <a:lnTo>
                    <a:pt x="8102910" y="167497"/>
                  </a:lnTo>
                  <a:lnTo>
                    <a:pt x="8137588" y="155884"/>
                  </a:lnTo>
                  <a:lnTo>
                    <a:pt x="8172266" y="150842"/>
                  </a:lnTo>
                  <a:lnTo>
                    <a:pt x="8206937" y="156675"/>
                  </a:lnTo>
                  <a:lnTo>
                    <a:pt x="8241572" y="168777"/>
                  </a:lnTo>
                  <a:lnTo>
                    <a:pt x="8276131" y="180930"/>
                  </a:lnTo>
                  <a:lnTo>
                    <a:pt x="8310578" y="186920"/>
                  </a:lnTo>
                  <a:lnTo>
                    <a:pt x="8345256" y="184006"/>
                  </a:lnTo>
                  <a:lnTo>
                    <a:pt x="8379934" y="175885"/>
                  </a:lnTo>
                  <a:lnTo>
                    <a:pt x="8414611" y="165904"/>
                  </a:lnTo>
                  <a:lnTo>
                    <a:pt x="8449289" y="157413"/>
                  </a:lnTo>
                  <a:lnTo>
                    <a:pt x="8483961" y="150289"/>
                  </a:lnTo>
                  <a:lnTo>
                    <a:pt x="8518595" y="143102"/>
                  </a:lnTo>
                  <a:lnTo>
                    <a:pt x="8553154" y="137147"/>
                  </a:lnTo>
                  <a:lnTo>
                    <a:pt x="8587602" y="133719"/>
                  </a:lnTo>
                  <a:lnTo>
                    <a:pt x="8622279" y="134640"/>
                  </a:lnTo>
                  <a:lnTo>
                    <a:pt x="8656957" y="138726"/>
                  </a:lnTo>
                  <a:lnTo>
                    <a:pt x="8691635" y="142768"/>
                  </a:lnTo>
                  <a:lnTo>
                    <a:pt x="8760984" y="141913"/>
                  </a:lnTo>
                  <a:lnTo>
                    <a:pt x="8830177" y="132075"/>
                  </a:lnTo>
                  <a:lnTo>
                    <a:pt x="8899303" y="89093"/>
                  </a:lnTo>
                  <a:lnTo>
                    <a:pt x="8933980" y="48283"/>
                  </a:lnTo>
                  <a:lnTo>
                    <a:pt x="8968658" y="12938"/>
                  </a:lnTo>
                  <a:lnTo>
                    <a:pt x="9003336" y="0"/>
                  </a:lnTo>
                  <a:lnTo>
                    <a:pt x="9038007" y="20192"/>
                  </a:lnTo>
                  <a:lnTo>
                    <a:pt x="9072641" y="62414"/>
                  </a:lnTo>
                  <a:lnTo>
                    <a:pt x="9107201" y="110871"/>
                  </a:lnTo>
                  <a:lnTo>
                    <a:pt x="9141648" y="149767"/>
                  </a:lnTo>
                  <a:lnTo>
                    <a:pt x="9176326" y="178408"/>
                  </a:lnTo>
                  <a:lnTo>
                    <a:pt x="9211004" y="204063"/>
                  </a:lnTo>
                  <a:lnTo>
                    <a:pt x="9245681" y="222789"/>
                  </a:lnTo>
                  <a:lnTo>
                    <a:pt x="9280359" y="230644"/>
                  </a:lnTo>
                  <a:lnTo>
                    <a:pt x="9315031" y="220086"/>
                  </a:lnTo>
                  <a:lnTo>
                    <a:pt x="9349665" y="195402"/>
                  </a:lnTo>
                  <a:lnTo>
                    <a:pt x="9384224" y="170300"/>
                  </a:lnTo>
                  <a:lnTo>
                    <a:pt x="9418671" y="158488"/>
                  </a:lnTo>
                  <a:lnTo>
                    <a:pt x="9453349" y="167885"/>
                  </a:lnTo>
                  <a:lnTo>
                    <a:pt x="9488027" y="189762"/>
                  </a:lnTo>
                  <a:lnTo>
                    <a:pt x="9522705" y="212857"/>
                  </a:lnTo>
                  <a:lnTo>
                    <a:pt x="9557382" y="225905"/>
                  </a:lnTo>
                  <a:lnTo>
                    <a:pt x="9626688" y="218488"/>
                  </a:lnTo>
                  <a:lnTo>
                    <a:pt x="9695695" y="192734"/>
                  </a:lnTo>
                  <a:lnTo>
                    <a:pt x="9730372" y="175040"/>
                  </a:lnTo>
                  <a:lnTo>
                    <a:pt x="9765050" y="152997"/>
                  </a:lnTo>
                  <a:lnTo>
                    <a:pt x="9799728" y="130962"/>
                  </a:lnTo>
                  <a:lnTo>
                    <a:pt x="9834406" y="113291"/>
                  </a:lnTo>
                  <a:lnTo>
                    <a:pt x="9869077" y="101825"/>
                  </a:lnTo>
                  <a:lnTo>
                    <a:pt x="9903711" y="93992"/>
                  </a:lnTo>
                  <a:lnTo>
                    <a:pt x="9938271" y="87615"/>
                  </a:lnTo>
                  <a:lnTo>
                    <a:pt x="9972718" y="80518"/>
                  </a:lnTo>
                </a:path>
              </a:pathLst>
            </a:custGeom>
            <a:ln w="1592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05272" y="2227296"/>
              <a:ext cx="9973310" cy="1993900"/>
            </a:xfrm>
            <a:custGeom>
              <a:avLst/>
              <a:gdLst/>
              <a:ahLst/>
              <a:cxnLst/>
              <a:rect l="l" t="t" r="r" b="b"/>
              <a:pathLst>
                <a:path w="9973310" h="1993900">
                  <a:moveTo>
                    <a:pt x="0" y="1993485"/>
                  </a:moveTo>
                  <a:lnTo>
                    <a:pt x="34640" y="1980300"/>
                  </a:lnTo>
                  <a:lnTo>
                    <a:pt x="69270" y="1967149"/>
                  </a:lnTo>
                  <a:lnTo>
                    <a:pt x="103893" y="1953945"/>
                  </a:lnTo>
                  <a:lnTo>
                    <a:pt x="138511" y="1940603"/>
                  </a:lnTo>
                  <a:lnTo>
                    <a:pt x="173152" y="1926863"/>
                  </a:lnTo>
                  <a:lnTo>
                    <a:pt x="207782" y="1912848"/>
                  </a:lnTo>
                  <a:lnTo>
                    <a:pt x="242404" y="1899041"/>
                  </a:lnTo>
                  <a:lnTo>
                    <a:pt x="311664" y="1873148"/>
                  </a:lnTo>
                  <a:lnTo>
                    <a:pt x="380916" y="1849171"/>
                  </a:lnTo>
                  <a:lnTo>
                    <a:pt x="450175" y="1838670"/>
                  </a:lnTo>
                  <a:lnTo>
                    <a:pt x="484805" y="1843753"/>
                  </a:lnTo>
                  <a:lnTo>
                    <a:pt x="519427" y="1841660"/>
                  </a:lnTo>
                  <a:lnTo>
                    <a:pt x="554046" y="1819188"/>
                  </a:lnTo>
                  <a:lnTo>
                    <a:pt x="577141" y="1784331"/>
                  </a:lnTo>
                  <a:lnTo>
                    <a:pt x="600231" y="1734456"/>
                  </a:lnTo>
                  <a:lnTo>
                    <a:pt x="623317" y="1677485"/>
                  </a:lnTo>
                  <a:lnTo>
                    <a:pt x="646399" y="1621336"/>
                  </a:lnTo>
                  <a:lnTo>
                    <a:pt x="669479" y="1573930"/>
                  </a:lnTo>
                  <a:lnTo>
                    <a:pt x="692558" y="1543188"/>
                  </a:lnTo>
                  <a:lnTo>
                    <a:pt x="727199" y="1533174"/>
                  </a:lnTo>
                  <a:lnTo>
                    <a:pt x="761828" y="1549390"/>
                  </a:lnTo>
                  <a:lnTo>
                    <a:pt x="796451" y="1572161"/>
                  </a:lnTo>
                  <a:lnTo>
                    <a:pt x="831069" y="1581814"/>
                  </a:lnTo>
                  <a:lnTo>
                    <a:pt x="865710" y="1570524"/>
                  </a:lnTo>
                  <a:lnTo>
                    <a:pt x="900340" y="1549644"/>
                  </a:lnTo>
                  <a:lnTo>
                    <a:pt x="934962" y="1528263"/>
                  </a:lnTo>
                  <a:lnTo>
                    <a:pt x="969581" y="1515472"/>
                  </a:lnTo>
                  <a:lnTo>
                    <a:pt x="1004222" y="1517332"/>
                  </a:lnTo>
                  <a:lnTo>
                    <a:pt x="1038852" y="1527782"/>
                  </a:lnTo>
                  <a:lnTo>
                    <a:pt x="1073474" y="1537732"/>
                  </a:lnTo>
                  <a:lnTo>
                    <a:pt x="1108093" y="1538091"/>
                  </a:lnTo>
                  <a:lnTo>
                    <a:pt x="1142734" y="1523005"/>
                  </a:lnTo>
                  <a:lnTo>
                    <a:pt x="1177363" y="1498488"/>
                  </a:lnTo>
                  <a:lnTo>
                    <a:pt x="1211986" y="1473166"/>
                  </a:lnTo>
                  <a:lnTo>
                    <a:pt x="1246604" y="1455661"/>
                  </a:lnTo>
                  <a:lnTo>
                    <a:pt x="1281245" y="1448509"/>
                  </a:lnTo>
                  <a:lnTo>
                    <a:pt x="1315875" y="1447010"/>
                  </a:lnTo>
                  <a:lnTo>
                    <a:pt x="1350497" y="1449019"/>
                  </a:lnTo>
                  <a:lnTo>
                    <a:pt x="1385116" y="1452395"/>
                  </a:lnTo>
                  <a:lnTo>
                    <a:pt x="1419757" y="1459711"/>
                  </a:lnTo>
                  <a:lnTo>
                    <a:pt x="1454387" y="1471082"/>
                  </a:lnTo>
                  <a:lnTo>
                    <a:pt x="1489009" y="1480585"/>
                  </a:lnTo>
                  <a:lnTo>
                    <a:pt x="1523628" y="1482301"/>
                  </a:lnTo>
                  <a:lnTo>
                    <a:pt x="1558269" y="1470525"/>
                  </a:lnTo>
                  <a:lnTo>
                    <a:pt x="1592898" y="1449792"/>
                  </a:lnTo>
                  <a:lnTo>
                    <a:pt x="1627521" y="1429545"/>
                  </a:lnTo>
                  <a:lnTo>
                    <a:pt x="1662139" y="1419224"/>
                  </a:lnTo>
                  <a:lnTo>
                    <a:pt x="1696780" y="1421790"/>
                  </a:lnTo>
                  <a:lnTo>
                    <a:pt x="1731410" y="1432072"/>
                  </a:lnTo>
                  <a:lnTo>
                    <a:pt x="1800651" y="1464421"/>
                  </a:lnTo>
                  <a:lnTo>
                    <a:pt x="1835292" y="1485121"/>
                  </a:lnTo>
                  <a:lnTo>
                    <a:pt x="1869922" y="1510106"/>
                  </a:lnTo>
                  <a:lnTo>
                    <a:pt x="1904544" y="1535495"/>
                  </a:lnTo>
                  <a:lnTo>
                    <a:pt x="1939162" y="1557404"/>
                  </a:lnTo>
                  <a:lnTo>
                    <a:pt x="1973803" y="1577086"/>
                  </a:lnTo>
                  <a:lnTo>
                    <a:pt x="2008433" y="1595846"/>
                  </a:lnTo>
                  <a:lnTo>
                    <a:pt x="2043056" y="1609880"/>
                  </a:lnTo>
                  <a:lnTo>
                    <a:pt x="2077674" y="1615383"/>
                  </a:lnTo>
                  <a:lnTo>
                    <a:pt x="2112315" y="1602051"/>
                  </a:lnTo>
                  <a:lnTo>
                    <a:pt x="2146945" y="1575030"/>
                  </a:lnTo>
                  <a:lnTo>
                    <a:pt x="2181567" y="1553600"/>
                  </a:lnTo>
                  <a:lnTo>
                    <a:pt x="2239281" y="1582385"/>
                  </a:lnTo>
                  <a:lnTo>
                    <a:pt x="2262371" y="1623585"/>
                  </a:lnTo>
                  <a:lnTo>
                    <a:pt x="2285456" y="1672980"/>
                  </a:lnTo>
                  <a:lnTo>
                    <a:pt x="2308539" y="1722902"/>
                  </a:lnTo>
                  <a:lnTo>
                    <a:pt x="2331619" y="1765685"/>
                  </a:lnTo>
                  <a:lnTo>
                    <a:pt x="2354697" y="1793663"/>
                  </a:lnTo>
                  <a:lnTo>
                    <a:pt x="2389338" y="1803524"/>
                  </a:lnTo>
                  <a:lnTo>
                    <a:pt x="2423968" y="1791229"/>
                  </a:lnTo>
                  <a:lnTo>
                    <a:pt x="2458590" y="1775043"/>
                  </a:lnTo>
                  <a:lnTo>
                    <a:pt x="2493209" y="1773235"/>
                  </a:lnTo>
                  <a:lnTo>
                    <a:pt x="2527850" y="1797898"/>
                  </a:lnTo>
                  <a:lnTo>
                    <a:pt x="2562480" y="1836864"/>
                  </a:lnTo>
                  <a:lnTo>
                    <a:pt x="2597102" y="1872089"/>
                  </a:lnTo>
                  <a:lnTo>
                    <a:pt x="2631721" y="1885530"/>
                  </a:lnTo>
                  <a:lnTo>
                    <a:pt x="2666362" y="1867601"/>
                  </a:lnTo>
                  <a:lnTo>
                    <a:pt x="2700991" y="1829517"/>
                  </a:lnTo>
                  <a:lnTo>
                    <a:pt x="2735614" y="1784436"/>
                  </a:lnTo>
                  <a:lnTo>
                    <a:pt x="2770232" y="1745519"/>
                  </a:lnTo>
                  <a:lnTo>
                    <a:pt x="2804851" y="1712406"/>
                  </a:lnTo>
                  <a:lnTo>
                    <a:pt x="2839478" y="1679371"/>
                  </a:lnTo>
                  <a:lnTo>
                    <a:pt x="2874120" y="1651526"/>
                  </a:lnTo>
                  <a:lnTo>
                    <a:pt x="2908784" y="1633980"/>
                  </a:lnTo>
                  <a:lnTo>
                    <a:pt x="2943402" y="1634015"/>
                  </a:lnTo>
                  <a:lnTo>
                    <a:pt x="2978020" y="1646952"/>
                  </a:lnTo>
                  <a:lnTo>
                    <a:pt x="3012638" y="1659874"/>
                  </a:lnTo>
                  <a:lnTo>
                    <a:pt x="3047256" y="1659864"/>
                  </a:lnTo>
                  <a:lnTo>
                    <a:pt x="3081873" y="1640761"/>
                  </a:lnTo>
                  <a:lnTo>
                    <a:pt x="3116491" y="1610376"/>
                  </a:lnTo>
                  <a:lnTo>
                    <a:pt x="3151109" y="1576661"/>
                  </a:lnTo>
                  <a:lnTo>
                    <a:pt x="3185727" y="1547568"/>
                  </a:lnTo>
                  <a:lnTo>
                    <a:pt x="3220391" y="1523685"/>
                  </a:lnTo>
                  <a:lnTo>
                    <a:pt x="3255033" y="1501296"/>
                  </a:lnTo>
                  <a:lnTo>
                    <a:pt x="3289660" y="1481803"/>
                  </a:lnTo>
                  <a:lnTo>
                    <a:pt x="3358904" y="1462160"/>
                  </a:lnTo>
                  <a:lnTo>
                    <a:pt x="3393545" y="1465676"/>
                  </a:lnTo>
                  <a:lnTo>
                    <a:pt x="3428200" y="1464741"/>
                  </a:lnTo>
                  <a:lnTo>
                    <a:pt x="3462870" y="1446940"/>
                  </a:lnTo>
                  <a:lnTo>
                    <a:pt x="3490609" y="1412513"/>
                  </a:lnTo>
                  <a:lnTo>
                    <a:pt x="3518329" y="1363904"/>
                  </a:lnTo>
                  <a:lnTo>
                    <a:pt x="3546011" y="1310158"/>
                  </a:lnTo>
                  <a:lnTo>
                    <a:pt x="3573635" y="1260317"/>
                  </a:lnTo>
                  <a:lnTo>
                    <a:pt x="3601183" y="1223424"/>
                  </a:lnTo>
                  <a:lnTo>
                    <a:pt x="3635860" y="1194789"/>
                  </a:lnTo>
                  <a:lnTo>
                    <a:pt x="3670538" y="1177127"/>
                  </a:lnTo>
                  <a:lnTo>
                    <a:pt x="3705216" y="1169940"/>
                  </a:lnTo>
                  <a:lnTo>
                    <a:pt x="3739893" y="1172731"/>
                  </a:lnTo>
                  <a:lnTo>
                    <a:pt x="3774565" y="1193800"/>
                  </a:lnTo>
                  <a:lnTo>
                    <a:pt x="3809199" y="1230597"/>
                  </a:lnTo>
                  <a:lnTo>
                    <a:pt x="3843759" y="1266355"/>
                  </a:lnTo>
                  <a:lnTo>
                    <a:pt x="3878206" y="1284310"/>
                  </a:lnTo>
                  <a:lnTo>
                    <a:pt x="3912884" y="1276095"/>
                  </a:lnTo>
                  <a:lnTo>
                    <a:pt x="3947561" y="1251951"/>
                  </a:lnTo>
                  <a:lnTo>
                    <a:pt x="3982239" y="1223020"/>
                  </a:lnTo>
                  <a:lnTo>
                    <a:pt x="4016917" y="1200447"/>
                  </a:lnTo>
                  <a:lnTo>
                    <a:pt x="4051588" y="1189942"/>
                  </a:lnTo>
                  <a:lnTo>
                    <a:pt x="4086222" y="1184648"/>
                  </a:lnTo>
                  <a:lnTo>
                    <a:pt x="4120782" y="1176860"/>
                  </a:lnTo>
                  <a:lnTo>
                    <a:pt x="4155229" y="1158874"/>
                  </a:lnTo>
                  <a:lnTo>
                    <a:pt x="4189907" y="1123445"/>
                  </a:lnTo>
                  <a:lnTo>
                    <a:pt x="4224585" y="1076409"/>
                  </a:lnTo>
                  <a:lnTo>
                    <a:pt x="4259262" y="1029680"/>
                  </a:lnTo>
                  <a:lnTo>
                    <a:pt x="4293940" y="995169"/>
                  </a:lnTo>
                  <a:lnTo>
                    <a:pt x="4328612" y="975566"/>
                  </a:lnTo>
                  <a:lnTo>
                    <a:pt x="4363246" y="964681"/>
                  </a:lnTo>
                  <a:lnTo>
                    <a:pt x="4397805" y="961105"/>
                  </a:lnTo>
                  <a:lnTo>
                    <a:pt x="4432252" y="963431"/>
                  </a:lnTo>
                  <a:lnTo>
                    <a:pt x="4466930" y="979841"/>
                  </a:lnTo>
                  <a:lnTo>
                    <a:pt x="4501608" y="1008220"/>
                  </a:lnTo>
                  <a:lnTo>
                    <a:pt x="4536286" y="1031806"/>
                  </a:lnTo>
                  <a:lnTo>
                    <a:pt x="4570963" y="1033835"/>
                  </a:lnTo>
                  <a:lnTo>
                    <a:pt x="4598702" y="1010265"/>
                  </a:lnTo>
                  <a:lnTo>
                    <a:pt x="4626422" y="969505"/>
                  </a:lnTo>
                  <a:lnTo>
                    <a:pt x="4654104" y="922006"/>
                  </a:lnTo>
                  <a:lnTo>
                    <a:pt x="4681728" y="878217"/>
                  </a:lnTo>
                  <a:lnTo>
                    <a:pt x="4709276" y="848587"/>
                  </a:lnTo>
                  <a:lnTo>
                    <a:pt x="4743953" y="837095"/>
                  </a:lnTo>
                  <a:lnTo>
                    <a:pt x="4778631" y="841320"/>
                  </a:lnTo>
                  <a:lnTo>
                    <a:pt x="4813309" y="847814"/>
                  </a:lnTo>
                  <a:lnTo>
                    <a:pt x="4847987" y="843132"/>
                  </a:lnTo>
                  <a:lnTo>
                    <a:pt x="4882658" y="823116"/>
                  </a:lnTo>
                  <a:lnTo>
                    <a:pt x="4917292" y="795152"/>
                  </a:lnTo>
                  <a:lnTo>
                    <a:pt x="4951852" y="763015"/>
                  </a:lnTo>
                  <a:lnTo>
                    <a:pt x="4986299" y="730478"/>
                  </a:lnTo>
                  <a:lnTo>
                    <a:pt x="5020977" y="694792"/>
                  </a:lnTo>
                  <a:lnTo>
                    <a:pt x="5055654" y="655216"/>
                  </a:lnTo>
                  <a:lnTo>
                    <a:pt x="5090332" y="618447"/>
                  </a:lnTo>
                  <a:lnTo>
                    <a:pt x="5125010" y="591183"/>
                  </a:lnTo>
                  <a:lnTo>
                    <a:pt x="5159681" y="581859"/>
                  </a:lnTo>
                  <a:lnTo>
                    <a:pt x="5194315" y="584682"/>
                  </a:lnTo>
                  <a:lnTo>
                    <a:pt x="5228875" y="585012"/>
                  </a:lnTo>
                  <a:lnTo>
                    <a:pt x="5263322" y="568206"/>
                  </a:lnTo>
                  <a:lnTo>
                    <a:pt x="5291064" y="535760"/>
                  </a:lnTo>
                  <a:lnTo>
                    <a:pt x="5318807" y="491145"/>
                  </a:lnTo>
                  <a:lnTo>
                    <a:pt x="5346549" y="440840"/>
                  </a:lnTo>
                  <a:lnTo>
                    <a:pt x="5374291" y="391323"/>
                  </a:lnTo>
                  <a:lnTo>
                    <a:pt x="5402033" y="349071"/>
                  </a:lnTo>
                  <a:lnTo>
                    <a:pt x="5436705" y="304508"/>
                  </a:lnTo>
                  <a:lnTo>
                    <a:pt x="5471339" y="263689"/>
                  </a:lnTo>
                  <a:lnTo>
                    <a:pt x="5505898" y="229194"/>
                  </a:lnTo>
                  <a:lnTo>
                    <a:pt x="5540345" y="203604"/>
                  </a:lnTo>
                  <a:lnTo>
                    <a:pt x="5609701" y="190159"/>
                  </a:lnTo>
                  <a:lnTo>
                    <a:pt x="5644379" y="191368"/>
                  </a:lnTo>
                  <a:lnTo>
                    <a:pt x="5679056" y="186839"/>
                  </a:lnTo>
                  <a:lnTo>
                    <a:pt x="5713728" y="173393"/>
                  </a:lnTo>
                  <a:lnTo>
                    <a:pt x="5748362" y="155759"/>
                  </a:lnTo>
                  <a:lnTo>
                    <a:pt x="5782921" y="137527"/>
                  </a:lnTo>
                  <a:lnTo>
                    <a:pt x="5817369" y="122289"/>
                  </a:lnTo>
                  <a:lnTo>
                    <a:pt x="5852046" y="109674"/>
                  </a:lnTo>
                  <a:lnTo>
                    <a:pt x="5886724" y="98187"/>
                  </a:lnTo>
                  <a:lnTo>
                    <a:pt x="5921402" y="89821"/>
                  </a:lnTo>
                  <a:lnTo>
                    <a:pt x="5956080" y="86569"/>
                  </a:lnTo>
                  <a:lnTo>
                    <a:pt x="5990751" y="88163"/>
                  </a:lnTo>
                  <a:lnTo>
                    <a:pt x="6059945" y="104702"/>
                  </a:lnTo>
                  <a:lnTo>
                    <a:pt x="6094392" y="121931"/>
                  </a:lnTo>
                  <a:lnTo>
                    <a:pt x="6129070" y="148940"/>
                  </a:lnTo>
                  <a:lnTo>
                    <a:pt x="6163747" y="184077"/>
                  </a:lnTo>
                  <a:lnTo>
                    <a:pt x="6198425" y="220863"/>
                  </a:lnTo>
                  <a:lnTo>
                    <a:pt x="6233103" y="252823"/>
                  </a:lnTo>
                  <a:lnTo>
                    <a:pt x="6267774" y="277939"/>
                  </a:lnTo>
                  <a:lnTo>
                    <a:pt x="6302409" y="299767"/>
                  </a:lnTo>
                  <a:lnTo>
                    <a:pt x="6336968" y="320183"/>
                  </a:lnTo>
                  <a:lnTo>
                    <a:pt x="6371415" y="341066"/>
                  </a:lnTo>
                  <a:lnTo>
                    <a:pt x="6406093" y="360779"/>
                  </a:lnTo>
                  <a:lnTo>
                    <a:pt x="6440771" y="379031"/>
                  </a:lnTo>
                  <a:lnTo>
                    <a:pt x="6475448" y="399725"/>
                  </a:lnTo>
                  <a:lnTo>
                    <a:pt x="6510126" y="426762"/>
                  </a:lnTo>
                  <a:lnTo>
                    <a:pt x="6544798" y="464487"/>
                  </a:lnTo>
                  <a:lnTo>
                    <a:pt x="6579432" y="509739"/>
                  </a:lnTo>
                  <a:lnTo>
                    <a:pt x="6613991" y="555065"/>
                  </a:lnTo>
                  <a:lnTo>
                    <a:pt x="6648439" y="593015"/>
                  </a:lnTo>
                  <a:lnTo>
                    <a:pt x="6683116" y="618926"/>
                  </a:lnTo>
                  <a:lnTo>
                    <a:pt x="6717794" y="637684"/>
                  </a:lnTo>
                  <a:lnTo>
                    <a:pt x="6752472" y="656069"/>
                  </a:lnTo>
                  <a:lnTo>
                    <a:pt x="6787150" y="680860"/>
                  </a:lnTo>
                  <a:lnTo>
                    <a:pt x="6821821" y="717743"/>
                  </a:lnTo>
                  <a:lnTo>
                    <a:pt x="6856455" y="761782"/>
                  </a:lnTo>
                  <a:lnTo>
                    <a:pt x="6891015" y="803917"/>
                  </a:lnTo>
                  <a:lnTo>
                    <a:pt x="6925462" y="835088"/>
                  </a:lnTo>
                  <a:lnTo>
                    <a:pt x="6960140" y="850988"/>
                  </a:lnTo>
                  <a:lnTo>
                    <a:pt x="6994817" y="857069"/>
                  </a:lnTo>
                  <a:lnTo>
                    <a:pt x="7029495" y="858999"/>
                  </a:lnTo>
                  <a:lnTo>
                    <a:pt x="7064173" y="862445"/>
                  </a:lnTo>
                  <a:lnTo>
                    <a:pt x="7098228" y="876741"/>
                  </a:lnTo>
                  <a:lnTo>
                    <a:pt x="7133329" y="896477"/>
                  </a:lnTo>
                  <a:lnTo>
                    <a:pt x="7168430" y="904573"/>
                  </a:lnTo>
                  <a:lnTo>
                    <a:pt x="7202485" y="883948"/>
                  </a:lnTo>
                  <a:lnTo>
                    <a:pt x="7237163" y="814661"/>
                  </a:lnTo>
                  <a:lnTo>
                    <a:pt x="7254502" y="765400"/>
                  </a:lnTo>
                  <a:lnTo>
                    <a:pt x="7271841" y="711458"/>
                  </a:lnTo>
                  <a:lnTo>
                    <a:pt x="7289179" y="656633"/>
                  </a:lnTo>
                  <a:lnTo>
                    <a:pt x="7306518" y="604723"/>
                  </a:lnTo>
                  <a:lnTo>
                    <a:pt x="7323857" y="559526"/>
                  </a:lnTo>
                  <a:lnTo>
                    <a:pt x="7341196" y="524841"/>
                  </a:lnTo>
                  <a:lnTo>
                    <a:pt x="7375027" y="478741"/>
                  </a:lnTo>
                  <a:lnTo>
                    <a:pt x="7410352" y="447349"/>
                  </a:lnTo>
                  <a:lnTo>
                    <a:pt x="7445678" y="431816"/>
                  </a:lnTo>
                  <a:lnTo>
                    <a:pt x="7479508" y="433292"/>
                  </a:lnTo>
                  <a:lnTo>
                    <a:pt x="7507251" y="455614"/>
                  </a:lnTo>
                  <a:lnTo>
                    <a:pt x="7534993" y="496841"/>
                  </a:lnTo>
                  <a:lnTo>
                    <a:pt x="7562735" y="544881"/>
                  </a:lnTo>
                  <a:lnTo>
                    <a:pt x="7590477" y="587646"/>
                  </a:lnTo>
                  <a:lnTo>
                    <a:pt x="7618219" y="613045"/>
                  </a:lnTo>
                  <a:lnTo>
                    <a:pt x="7652891" y="617332"/>
                  </a:lnTo>
                  <a:lnTo>
                    <a:pt x="7687525" y="604215"/>
                  </a:lnTo>
                  <a:lnTo>
                    <a:pt x="7722084" y="582302"/>
                  </a:lnTo>
                  <a:lnTo>
                    <a:pt x="7756532" y="560202"/>
                  </a:lnTo>
                  <a:lnTo>
                    <a:pt x="7791209" y="537596"/>
                  </a:lnTo>
                  <a:lnTo>
                    <a:pt x="7825887" y="510764"/>
                  </a:lnTo>
                  <a:lnTo>
                    <a:pt x="7860565" y="483216"/>
                  </a:lnTo>
                  <a:lnTo>
                    <a:pt x="7895243" y="458459"/>
                  </a:lnTo>
                  <a:lnTo>
                    <a:pt x="7929914" y="435956"/>
                  </a:lnTo>
                  <a:lnTo>
                    <a:pt x="7964548" y="414323"/>
                  </a:lnTo>
                  <a:lnTo>
                    <a:pt x="7999108" y="395803"/>
                  </a:lnTo>
                  <a:lnTo>
                    <a:pt x="8068233" y="380416"/>
                  </a:lnTo>
                  <a:lnTo>
                    <a:pt x="8102910" y="386293"/>
                  </a:lnTo>
                  <a:lnTo>
                    <a:pt x="8137588" y="389796"/>
                  </a:lnTo>
                  <a:lnTo>
                    <a:pt x="8172266" y="380450"/>
                  </a:lnTo>
                  <a:lnTo>
                    <a:pt x="8206937" y="351940"/>
                  </a:lnTo>
                  <a:lnTo>
                    <a:pt x="8241572" y="311046"/>
                  </a:lnTo>
                  <a:lnTo>
                    <a:pt x="8276131" y="266845"/>
                  </a:lnTo>
                  <a:lnTo>
                    <a:pt x="8310578" y="228412"/>
                  </a:lnTo>
                  <a:lnTo>
                    <a:pt x="8345256" y="195058"/>
                  </a:lnTo>
                  <a:lnTo>
                    <a:pt x="8379934" y="162996"/>
                  </a:lnTo>
                  <a:lnTo>
                    <a:pt x="8414611" y="136564"/>
                  </a:lnTo>
                  <a:lnTo>
                    <a:pt x="8449289" y="120099"/>
                  </a:lnTo>
                  <a:lnTo>
                    <a:pt x="8483961" y="114187"/>
                  </a:lnTo>
                  <a:lnTo>
                    <a:pt x="8518595" y="116679"/>
                  </a:lnTo>
                  <a:lnTo>
                    <a:pt x="8587602" y="148173"/>
                  </a:lnTo>
                  <a:lnTo>
                    <a:pt x="8622279" y="182697"/>
                  </a:lnTo>
                  <a:lnTo>
                    <a:pt x="8656957" y="229582"/>
                  </a:lnTo>
                  <a:lnTo>
                    <a:pt x="8691635" y="278610"/>
                  </a:lnTo>
                  <a:lnTo>
                    <a:pt x="8726312" y="319563"/>
                  </a:lnTo>
                  <a:lnTo>
                    <a:pt x="8760984" y="352471"/>
                  </a:lnTo>
                  <a:lnTo>
                    <a:pt x="8795618" y="381888"/>
                  </a:lnTo>
                  <a:lnTo>
                    <a:pt x="8830177" y="404294"/>
                  </a:lnTo>
                  <a:lnTo>
                    <a:pt x="8864625" y="416169"/>
                  </a:lnTo>
                  <a:lnTo>
                    <a:pt x="8899303" y="414285"/>
                  </a:lnTo>
                  <a:lnTo>
                    <a:pt x="8933980" y="401271"/>
                  </a:lnTo>
                  <a:lnTo>
                    <a:pt x="8968658" y="382397"/>
                  </a:lnTo>
                  <a:lnTo>
                    <a:pt x="9003336" y="362928"/>
                  </a:lnTo>
                  <a:lnTo>
                    <a:pt x="9038007" y="344425"/>
                  </a:lnTo>
                  <a:lnTo>
                    <a:pt x="9072641" y="324028"/>
                  </a:lnTo>
                  <a:lnTo>
                    <a:pt x="9107201" y="300384"/>
                  </a:lnTo>
                  <a:lnTo>
                    <a:pt x="9141648" y="272136"/>
                  </a:lnTo>
                  <a:lnTo>
                    <a:pt x="9176326" y="231675"/>
                  </a:lnTo>
                  <a:lnTo>
                    <a:pt x="9211004" y="182115"/>
                  </a:lnTo>
                  <a:lnTo>
                    <a:pt x="9245681" y="138283"/>
                  </a:lnTo>
                  <a:lnTo>
                    <a:pt x="9280359" y="115002"/>
                  </a:lnTo>
                  <a:lnTo>
                    <a:pt x="9315031" y="124278"/>
                  </a:lnTo>
                  <a:lnTo>
                    <a:pt x="9349665" y="155520"/>
                  </a:lnTo>
                  <a:lnTo>
                    <a:pt x="9384224" y="189659"/>
                  </a:lnTo>
                  <a:lnTo>
                    <a:pt x="9418671" y="207626"/>
                  </a:lnTo>
                  <a:lnTo>
                    <a:pt x="9453349" y="202983"/>
                  </a:lnTo>
                  <a:lnTo>
                    <a:pt x="9488027" y="186371"/>
                  </a:lnTo>
                  <a:lnTo>
                    <a:pt x="9522705" y="164249"/>
                  </a:lnTo>
                  <a:lnTo>
                    <a:pt x="9557382" y="143076"/>
                  </a:lnTo>
                  <a:lnTo>
                    <a:pt x="9592054" y="122726"/>
                  </a:lnTo>
                  <a:lnTo>
                    <a:pt x="9626688" y="100367"/>
                  </a:lnTo>
                  <a:lnTo>
                    <a:pt x="9661247" y="78397"/>
                  </a:lnTo>
                  <a:lnTo>
                    <a:pt x="9695695" y="59212"/>
                  </a:lnTo>
                  <a:lnTo>
                    <a:pt x="9730372" y="37494"/>
                  </a:lnTo>
                  <a:lnTo>
                    <a:pt x="9765050" y="13946"/>
                  </a:lnTo>
                  <a:lnTo>
                    <a:pt x="9799728" y="0"/>
                  </a:lnTo>
                  <a:lnTo>
                    <a:pt x="9862145" y="34143"/>
                  </a:lnTo>
                  <a:lnTo>
                    <a:pt x="9889864" y="76641"/>
                  </a:lnTo>
                  <a:lnTo>
                    <a:pt x="9917546" y="127961"/>
                  </a:lnTo>
                  <a:lnTo>
                    <a:pt x="9945170" y="181488"/>
                  </a:lnTo>
                  <a:lnTo>
                    <a:pt x="9972718" y="230603"/>
                  </a:lnTo>
                </a:path>
              </a:pathLst>
            </a:custGeom>
            <a:ln w="1592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61075" y="4125211"/>
              <a:ext cx="382905" cy="191770"/>
            </a:xfrm>
            <a:custGeom>
              <a:avLst/>
              <a:gdLst/>
              <a:ahLst/>
              <a:cxnLst/>
              <a:rect l="l" t="t" r="r" b="b"/>
              <a:pathLst>
                <a:path w="382905" h="191770">
                  <a:moveTo>
                    <a:pt x="382650" y="0"/>
                  </a:moveTo>
                  <a:lnTo>
                    <a:pt x="0" y="0"/>
                  </a:lnTo>
                  <a:lnTo>
                    <a:pt x="0" y="191141"/>
                  </a:lnTo>
                  <a:lnTo>
                    <a:pt x="382650" y="191141"/>
                  </a:lnTo>
                  <a:lnTo>
                    <a:pt x="3826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11086665" y="2365116"/>
            <a:ext cx="375285" cy="398780"/>
            <a:chOff x="11086665" y="2365116"/>
            <a:chExt cx="375285" cy="398780"/>
          </a:xfrm>
        </p:grpSpPr>
        <p:sp>
          <p:nvSpPr>
            <p:cNvPr id="14" name="object 14" descr=""/>
            <p:cNvSpPr/>
            <p:nvPr/>
          </p:nvSpPr>
          <p:spPr>
            <a:xfrm>
              <a:off x="11086665" y="2572186"/>
              <a:ext cx="375285" cy="191770"/>
            </a:xfrm>
            <a:custGeom>
              <a:avLst/>
              <a:gdLst/>
              <a:ahLst/>
              <a:cxnLst/>
              <a:rect l="l" t="t" r="r" b="b"/>
              <a:pathLst>
                <a:path w="375284" h="191769">
                  <a:moveTo>
                    <a:pt x="0" y="191141"/>
                  </a:moveTo>
                  <a:lnTo>
                    <a:pt x="374814" y="191141"/>
                  </a:lnTo>
                  <a:lnTo>
                    <a:pt x="374814" y="0"/>
                  </a:lnTo>
                  <a:lnTo>
                    <a:pt x="0" y="0"/>
                  </a:lnTo>
                  <a:lnTo>
                    <a:pt x="0" y="191141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086665" y="2365116"/>
              <a:ext cx="375285" cy="191770"/>
            </a:xfrm>
            <a:custGeom>
              <a:avLst/>
              <a:gdLst/>
              <a:ahLst/>
              <a:cxnLst/>
              <a:rect l="l" t="t" r="r" b="b"/>
              <a:pathLst>
                <a:path w="375284" h="191769">
                  <a:moveTo>
                    <a:pt x="0" y="191141"/>
                  </a:moveTo>
                  <a:lnTo>
                    <a:pt x="374814" y="191141"/>
                  </a:lnTo>
                  <a:lnTo>
                    <a:pt x="374814" y="0"/>
                  </a:lnTo>
                  <a:lnTo>
                    <a:pt x="0" y="0"/>
                  </a:lnTo>
                  <a:lnTo>
                    <a:pt x="0" y="19114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379744" y="4129873"/>
            <a:ext cx="35242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solidFill>
                  <a:srgbClr val="404040"/>
                </a:solidFill>
                <a:latin typeface="Tahoma"/>
                <a:cs typeface="Tahoma"/>
              </a:rPr>
              <a:t>1.743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2849" y="4394684"/>
            <a:ext cx="35242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Tahoma"/>
                <a:cs typeface="Tahoma"/>
              </a:rPr>
              <a:t>1.000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2849" y="4035298"/>
            <a:ext cx="35242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Tahoma"/>
                <a:cs typeface="Tahoma"/>
              </a:rPr>
              <a:t>2.000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19" name="object 19" descr=""/>
          <p:cNvGraphicFramePr>
            <a:graphicFrameLocks noGrp="1"/>
          </p:cNvGraphicFramePr>
          <p:nvPr/>
        </p:nvGraphicFramePr>
        <p:xfrm>
          <a:off x="763799" y="1821044"/>
          <a:ext cx="10774045" cy="2103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790"/>
                <a:gridCol w="9589770"/>
                <a:gridCol w="374650"/>
              </a:tblGrid>
              <a:tr h="292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 spc="-20">
                          <a:latin typeface="Tahoma"/>
                          <a:cs typeface="Tahoma"/>
                        </a:rPr>
                        <a:t>8.000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175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0350">
                <a:tc>
                  <a:txBody>
                    <a:bodyPr/>
                    <a:lstStyle/>
                    <a:p>
                      <a:pPr marL="31750">
                        <a:lnSpc>
                          <a:spcPts val="1105"/>
                        </a:lnSpc>
                        <a:spcBef>
                          <a:spcPts val="845"/>
                        </a:spcBef>
                      </a:pPr>
                      <a:r>
                        <a:rPr dirty="0" sz="1000" spc="-20">
                          <a:latin typeface="Tahoma"/>
                          <a:cs typeface="Tahoma"/>
                        </a:rPr>
                        <a:t>7.000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107315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000" spc="-2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6.578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14604"/>
                </a:tc>
              </a:tr>
              <a:tr h="1911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spc="-20">
                          <a:latin typeface="Tahoma"/>
                          <a:cs typeface="Tahoma"/>
                        </a:rPr>
                        <a:t>6.000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5.944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15875"/>
                </a:tc>
              </a:tr>
              <a:tr h="447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Tahoma"/>
                          <a:cs typeface="Tahoma"/>
                        </a:rPr>
                        <a:t>5.000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5720"/>
                </a:tc>
                <a:tc gridSpan="2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32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00" spc="-20">
                          <a:latin typeface="Tahoma"/>
                          <a:cs typeface="Tahoma"/>
                        </a:rPr>
                        <a:t>4.000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10287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17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3.000</a:t>
                      </a:r>
                      <a:r>
                        <a:rPr dirty="0" sz="1000" spc="-105">
                          <a:latin typeface="Tahoma"/>
                          <a:cs typeface="Tahoma"/>
                        </a:rPr>
                        <a:t> </a:t>
                      </a:r>
                      <a:r>
                        <a:rPr dirty="0" baseline="-30555" sz="15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2.398</a:t>
                      </a:r>
                      <a:endParaRPr baseline="-30555" sz="1500">
                        <a:latin typeface="Tahoma"/>
                        <a:cs typeface="Tahoma"/>
                      </a:endParaRPr>
                    </a:p>
                  </a:txBody>
                  <a:tcPr marL="0" marR="0" marB="0" marT="10668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0" name="object 20" descr=""/>
          <p:cNvSpPr txBox="1"/>
          <p:nvPr/>
        </p:nvSpPr>
        <p:spPr>
          <a:xfrm>
            <a:off x="1212272" y="4553968"/>
            <a:ext cx="10163810" cy="448945"/>
          </a:xfrm>
          <a:prstGeom prst="rect">
            <a:avLst/>
          </a:prstGeom>
        </p:spPr>
        <p:txBody>
          <a:bodyPr wrap="square" lIns="0" tIns="26670" rIns="0" bIns="0" rtlCol="0" vert="vert270">
            <a:spAutoFit/>
          </a:bodyPr>
          <a:lstStyle/>
          <a:p>
            <a:pPr algn="r" marL="12700" marR="5080" indent="47625">
              <a:lnSpc>
                <a:spcPct val="91000"/>
              </a:lnSpc>
              <a:spcBef>
                <a:spcPts val="210"/>
              </a:spcBef>
            </a:pPr>
            <a:r>
              <a:rPr dirty="0" sz="1000" spc="-10">
                <a:latin typeface="Tahoma"/>
                <a:cs typeface="Tahoma"/>
              </a:rPr>
              <a:t>jan/18 fev/18 mar/18 abr/18 mai/18 jun/18 jul/18 ago/18 set/18 out/18 nov/18 dez/18 jan/19 fev/19 mar/19 abr/19 mai/19 jun/19 jul/19 ago/19 set/19 out/19 nov/19 dez/19 jan/20 fev/20 mar/20 abr/20 mai/20 jun/20 jul/20 ago/20 set/20 out/20 nov/20 dez/20 jan/21 fev/21 mar/21 abr/21 mai/21 jun/21 jul/21 ago/21 set/21 out/21 nov/21 dez/21 jan/22 fev/22 mar/22 abr/22 mai/22 jun/22 jul/22 ago/22 set/22 out/22 nov/22 dez/22 jan/23 fev/23 mar/23 abr/23 mai/23 jun/23 jul/23 ago/23 set/23 out/23 nov/23 dez/23 jan/24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4717122" y="5160541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269" y="0"/>
                </a:lnTo>
              </a:path>
            </a:pathLst>
          </a:custGeom>
          <a:ln w="15928">
            <a:solidFill>
              <a:srgbClr val="4F61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4930027" y="5071648"/>
            <a:ext cx="109410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Tahoma"/>
                <a:cs typeface="Tahoma"/>
              </a:rPr>
              <a:t>Unidades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Vendidas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6215838" y="516054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297" y="0"/>
                </a:lnTo>
              </a:path>
            </a:pathLst>
          </a:custGeom>
          <a:ln w="15928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6427946" y="5071648"/>
            <a:ext cx="109474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Tahoma"/>
                <a:cs typeface="Tahoma"/>
              </a:rPr>
              <a:t>Unidades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Lançadas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483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HISTÓRICO</a:t>
            </a:r>
            <a:r>
              <a:rPr dirty="0" sz="2000" spc="-40"/>
              <a:t> </a:t>
            </a:r>
            <a:r>
              <a:rPr dirty="0" sz="2000"/>
              <a:t>MCMV</a:t>
            </a:r>
            <a:r>
              <a:rPr dirty="0" sz="2000" spc="-15"/>
              <a:t> </a:t>
            </a:r>
            <a:r>
              <a:rPr dirty="0" sz="2000"/>
              <a:t>–</a:t>
            </a:r>
            <a:r>
              <a:rPr dirty="0" sz="2000" spc="-35"/>
              <a:t> </a:t>
            </a:r>
            <a:r>
              <a:rPr dirty="0" sz="2000"/>
              <a:t>OFERTA</a:t>
            </a:r>
            <a:r>
              <a:rPr dirty="0" sz="2000" spc="-50"/>
              <a:t> </a:t>
            </a:r>
            <a:r>
              <a:rPr dirty="0" sz="2000" spc="-10"/>
              <a:t>FINAL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9626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739" y="5990272"/>
            <a:ext cx="62966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*</a:t>
            </a:r>
            <a:r>
              <a:rPr dirty="0" sz="1000" spc="-10" b="1">
                <a:latin typeface="Arial"/>
                <a:cs typeface="Arial"/>
              </a:rPr>
              <a:t> JANEIRO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800" y="2885439"/>
            <a:ext cx="11074400" cy="94234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3" y="0"/>
            <a:ext cx="12189460" cy="6856730"/>
            <a:chOff x="243" y="0"/>
            <a:chExt cx="12189460" cy="68567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2899" y="1033780"/>
              <a:ext cx="5308600" cy="52781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" y="0"/>
              <a:ext cx="12189206" cy="68564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79" y="3825240"/>
              <a:ext cx="1216659" cy="254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7260" y="6385559"/>
              <a:ext cx="802639" cy="215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659" y="6156959"/>
              <a:ext cx="1884680" cy="51815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60717" y="2786062"/>
            <a:ext cx="9963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 b="1">
                <a:solidFill>
                  <a:srgbClr val="2D3524"/>
                </a:solidFill>
                <a:latin typeface="Tahoma"/>
                <a:cs typeface="Tahoma"/>
              </a:rPr>
              <a:t>04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3060" y="2127059"/>
            <a:ext cx="3599815" cy="23888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034" marR="5080">
              <a:lnSpc>
                <a:spcPct val="110100"/>
              </a:lnSpc>
              <a:spcBef>
                <a:spcPts val="95"/>
              </a:spcBef>
            </a:pPr>
            <a:r>
              <a:rPr dirty="0" sz="4000"/>
              <a:t>ANÁLISE</a:t>
            </a:r>
            <a:r>
              <a:rPr dirty="0" sz="4000" spc="-204"/>
              <a:t> </a:t>
            </a:r>
            <a:r>
              <a:rPr dirty="0" sz="4000" spc="-25"/>
              <a:t>DO </a:t>
            </a:r>
            <a:r>
              <a:rPr dirty="0" sz="4000" spc="-10"/>
              <a:t>MERCADO RESIDENCIAL</a:t>
            </a:r>
            <a:endParaRPr sz="4000"/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600">
                <a:solidFill>
                  <a:srgbClr val="767070"/>
                </a:solidFill>
              </a:rPr>
              <a:t>JANEIRO</a:t>
            </a:r>
            <a:r>
              <a:rPr dirty="0" sz="1600" spc="-50">
                <a:solidFill>
                  <a:srgbClr val="767070"/>
                </a:solidFill>
              </a:rPr>
              <a:t> </a:t>
            </a:r>
            <a:r>
              <a:rPr dirty="0" sz="1600" spc="-20">
                <a:solidFill>
                  <a:srgbClr val="767070"/>
                </a:solidFill>
              </a:rPr>
              <a:t>2024</a:t>
            </a: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166" rIns="0" bIns="0" rtlCol="0" vert="horz">
            <a:spAutoFit/>
          </a:bodyPr>
          <a:lstStyle/>
          <a:p>
            <a:pPr marL="3536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60"/>
              <a:t> </a:t>
            </a:r>
            <a:r>
              <a:rPr dirty="0" sz="2000"/>
              <a:t>RESIDENCIAIS</a:t>
            </a:r>
            <a:r>
              <a:rPr dirty="0" sz="2000" spc="-80"/>
              <a:t> </a:t>
            </a:r>
            <a:r>
              <a:rPr dirty="0" sz="2000"/>
              <a:t>EM</a:t>
            </a:r>
            <a:r>
              <a:rPr dirty="0" sz="2000" spc="-60"/>
              <a:t> </a:t>
            </a:r>
            <a:r>
              <a:rPr dirty="0" sz="2000" spc="-10"/>
              <a:t>OFERTA</a:t>
            </a:r>
            <a:endParaRPr sz="2000"/>
          </a:p>
          <a:p>
            <a:pPr marL="426720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45"/>
              <a:t> </a:t>
            </a:r>
            <a:r>
              <a:rPr dirty="0" sz="2000"/>
              <a:t>HORIZONTE</a:t>
            </a:r>
            <a:r>
              <a:rPr dirty="0" sz="2000" spc="-35"/>
              <a:t> </a:t>
            </a:r>
            <a:r>
              <a:rPr dirty="0" sz="2000"/>
              <a:t>E</a:t>
            </a:r>
            <a:r>
              <a:rPr dirty="0" sz="2000" spc="-25"/>
              <a:t> </a:t>
            </a:r>
            <a:r>
              <a:rPr dirty="0" sz="2000"/>
              <a:t>NOVA</a:t>
            </a:r>
            <a:r>
              <a:rPr dirty="0" sz="2000" spc="-35"/>
              <a:t> </a:t>
            </a:r>
            <a:r>
              <a:rPr dirty="0" sz="2000" spc="-20"/>
              <a:t>LIMA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95500" y="1363980"/>
            <a:ext cx="8001000" cy="401066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40397" y="5397182"/>
            <a:ext cx="109454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5080" indent="-287655">
              <a:lnSpc>
                <a:spcPct val="150000"/>
              </a:lnSpc>
              <a:spcBef>
                <a:spcPts val="100"/>
              </a:spcBef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Considerando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lançada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correspondeu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14.584</a:t>
            </a:r>
            <a:r>
              <a:rPr dirty="0" sz="1200" spc="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4.169,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observou-</a:t>
            </a:r>
            <a:r>
              <a:rPr dirty="0" sz="1200" b="1">
                <a:latin typeface="Tahoma"/>
                <a:cs typeface="Tahoma"/>
              </a:rPr>
              <a:t>se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28,6%</a:t>
            </a:r>
            <a:r>
              <a:rPr dirty="0" sz="1200" spc="3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da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lançada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estava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disponível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para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venda.</a:t>
            </a:r>
            <a:endParaRPr sz="1200">
              <a:latin typeface="Tahoma"/>
              <a:cs typeface="Tahoma"/>
            </a:endParaRPr>
          </a:p>
          <a:p>
            <a:pPr marL="299720" indent="-287020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estoque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apresentou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uma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queda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6,2%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relação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ao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mês </a:t>
            </a:r>
            <a:r>
              <a:rPr dirty="0" sz="1200" spc="-10" b="1">
                <a:latin typeface="Tahoma"/>
                <a:cs typeface="Tahoma"/>
              </a:rPr>
              <a:t>anterior.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84220" y="6493157"/>
            <a:ext cx="6302375" cy="1676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37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484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OFERTA</a:t>
            </a:r>
            <a:r>
              <a:rPr dirty="0" sz="2000" spc="-60"/>
              <a:t> </a:t>
            </a:r>
            <a:r>
              <a:rPr dirty="0" sz="2000"/>
              <a:t>RESIDENCIAL</a:t>
            </a:r>
            <a:r>
              <a:rPr dirty="0" sz="2000" spc="-55"/>
              <a:t> </a:t>
            </a:r>
            <a:r>
              <a:rPr dirty="0" sz="2000"/>
              <a:t>POR</a:t>
            </a:r>
            <a:r>
              <a:rPr dirty="0" sz="2000" spc="-65"/>
              <a:t> </a:t>
            </a:r>
            <a:r>
              <a:rPr dirty="0" sz="2000" spc="-10"/>
              <a:t>PADRÃO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01040" y="4927600"/>
            <a:ext cx="107899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1505" marR="295910" indent="-286385">
              <a:lnSpc>
                <a:spcPct val="150000"/>
              </a:lnSpc>
              <a:spcBef>
                <a:spcPts val="100"/>
              </a:spcBef>
              <a:buFont typeface="VL PGothic"/>
              <a:buChar char="✓"/>
              <a:tabLst>
                <a:tab pos="2454275" algn="l"/>
              </a:tabLst>
            </a:pP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4.169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residenciais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disponíveis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para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comercialização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(oferta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final), 40,6%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correspondem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padrão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standard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(1.693 </a:t>
            </a:r>
            <a:r>
              <a:rPr dirty="0" sz="1200" spc="-10" b="1">
                <a:latin typeface="Tahoma"/>
                <a:cs typeface="Tahoma"/>
              </a:rPr>
              <a:t>	</a:t>
            </a:r>
            <a:r>
              <a:rPr dirty="0" sz="1200" b="1">
                <a:latin typeface="Tahoma"/>
                <a:cs typeface="Tahoma"/>
              </a:rPr>
              <a:t>unidades)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17,7%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padrão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luxo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(739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unidades),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dois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mais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representativos.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maior </a:t>
            </a:r>
            <a:r>
              <a:rPr dirty="0" sz="1200" spc="-10" b="1">
                <a:latin typeface="Tahoma"/>
                <a:cs typeface="Tahoma"/>
              </a:rPr>
              <a:t>disponibilidade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sobre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lançada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encontra-</a:t>
            </a:r>
            <a:r>
              <a:rPr dirty="0" sz="1200" b="1">
                <a:latin typeface="Tahoma"/>
                <a:cs typeface="Tahoma"/>
              </a:rPr>
              <a:t>se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padrão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econômico,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41,8%.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 menor é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padrão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especial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16,2%.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4360" y="1757679"/>
            <a:ext cx="8496300" cy="288544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284220" y="6493157"/>
            <a:ext cx="6302375" cy="1676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37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484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PARTICIPAÇÃO</a:t>
            </a:r>
            <a:r>
              <a:rPr dirty="0" sz="2000" spc="-35"/>
              <a:t> </a:t>
            </a:r>
            <a:r>
              <a:rPr dirty="0" sz="2000"/>
              <a:t>DA</a:t>
            </a:r>
            <a:r>
              <a:rPr dirty="0" sz="2000" spc="-70"/>
              <a:t> </a:t>
            </a:r>
            <a:r>
              <a:rPr dirty="0" sz="2000"/>
              <a:t>OFERTA</a:t>
            </a:r>
            <a:r>
              <a:rPr dirty="0" sz="2000" spc="-70"/>
              <a:t> </a:t>
            </a:r>
            <a:r>
              <a:rPr dirty="0" sz="2000"/>
              <a:t>RESIDENCIAL</a:t>
            </a:r>
            <a:r>
              <a:rPr dirty="0" sz="2000" spc="-70"/>
              <a:t> </a:t>
            </a:r>
            <a:r>
              <a:rPr dirty="0" sz="2000"/>
              <a:t>LANÇADA</a:t>
            </a:r>
            <a:r>
              <a:rPr dirty="0" sz="2000" spc="-35"/>
              <a:t> </a:t>
            </a:r>
            <a:r>
              <a:rPr dirty="0" sz="2000"/>
              <a:t>E</a:t>
            </a:r>
            <a:r>
              <a:rPr dirty="0" sz="2000" spc="-50"/>
              <a:t> </a:t>
            </a:r>
            <a:r>
              <a:rPr dirty="0" sz="2000"/>
              <a:t>FINAL</a:t>
            </a:r>
            <a:r>
              <a:rPr dirty="0" sz="2000" spc="-35"/>
              <a:t> </a:t>
            </a:r>
            <a:r>
              <a:rPr dirty="0" sz="2000"/>
              <a:t>POR</a:t>
            </a:r>
            <a:r>
              <a:rPr dirty="0" sz="2000" spc="-80"/>
              <a:t> </a:t>
            </a:r>
            <a:r>
              <a:rPr dirty="0" sz="2000" spc="-10"/>
              <a:t>PADRÃO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115820" y="5735320"/>
            <a:ext cx="7181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gráfico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apresenta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participação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todos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padrões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na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lançada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final.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881263" y="1525658"/>
            <a:ext cx="8916035" cy="3392170"/>
            <a:chOff x="1881263" y="1525658"/>
            <a:chExt cx="8916035" cy="339217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1263" y="1525658"/>
              <a:ext cx="8915821" cy="334488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8697" y="1839241"/>
              <a:ext cx="8130977" cy="303130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9117" y="1839241"/>
              <a:ext cx="8141442" cy="303130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896960" y="4865316"/>
              <a:ext cx="8895080" cy="52705"/>
            </a:xfrm>
            <a:custGeom>
              <a:avLst/>
              <a:gdLst/>
              <a:ahLst/>
              <a:cxnLst/>
              <a:rect l="l" t="t" r="r" b="b"/>
              <a:pathLst>
                <a:path w="8895080" h="52704">
                  <a:moveTo>
                    <a:pt x="0" y="0"/>
                  </a:moveTo>
                  <a:lnTo>
                    <a:pt x="8894714" y="0"/>
                  </a:lnTo>
                </a:path>
                <a:path w="8895080" h="52704">
                  <a:moveTo>
                    <a:pt x="0" y="0"/>
                  </a:moveTo>
                  <a:lnTo>
                    <a:pt x="0" y="52263"/>
                  </a:lnTo>
                </a:path>
                <a:path w="8895080" h="52704">
                  <a:moveTo>
                    <a:pt x="1266193" y="0"/>
                  </a:moveTo>
                  <a:lnTo>
                    <a:pt x="1266193" y="52263"/>
                  </a:lnTo>
                </a:path>
                <a:path w="8895080" h="52704">
                  <a:moveTo>
                    <a:pt x="2542871" y="0"/>
                  </a:moveTo>
                  <a:lnTo>
                    <a:pt x="2542871" y="52263"/>
                  </a:lnTo>
                </a:path>
                <a:path w="8895080" h="52704">
                  <a:moveTo>
                    <a:pt x="3809085" y="0"/>
                  </a:moveTo>
                  <a:lnTo>
                    <a:pt x="3809085" y="52263"/>
                  </a:lnTo>
                </a:path>
                <a:path w="8895080" h="52704">
                  <a:moveTo>
                    <a:pt x="5085764" y="0"/>
                  </a:moveTo>
                  <a:lnTo>
                    <a:pt x="5085764" y="52263"/>
                  </a:lnTo>
                </a:path>
                <a:path w="8895080" h="52704">
                  <a:moveTo>
                    <a:pt x="6351821" y="0"/>
                  </a:moveTo>
                  <a:lnTo>
                    <a:pt x="6351821" y="52263"/>
                  </a:lnTo>
                </a:path>
                <a:path w="8895080" h="52704">
                  <a:moveTo>
                    <a:pt x="7628500" y="0"/>
                  </a:moveTo>
                  <a:lnTo>
                    <a:pt x="7628500" y="52263"/>
                  </a:lnTo>
                </a:path>
                <a:path w="8895080" h="52704">
                  <a:moveTo>
                    <a:pt x="8894714" y="0"/>
                  </a:moveTo>
                  <a:lnTo>
                    <a:pt x="8894714" y="52263"/>
                  </a:lnTo>
                </a:path>
              </a:pathLst>
            </a:custGeom>
            <a:ln w="10458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044452" y="3868018"/>
            <a:ext cx="481965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10" b="1">
                <a:latin typeface="Tahoma"/>
                <a:cs typeface="Tahoma"/>
              </a:rPr>
              <a:t>10,3%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61681" y="4117578"/>
            <a:ext cx="39941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0" b="1">
                <a:latin typeface="Tahoma"/>
                <a:cs typeface="Tahoma"/>
              </a:rPr>
              <a:t>6,9%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725714" y="4180294"/>
            <a:ext cx="39941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0" b="1">
                <a:latin typeface="Tahoma"/>
                <a:cs typeface="Tahoma"/>
              </a:rPr>
              <a:t>6,1%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554600" y="4190747"/>
            <a:ext cx="39941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0" b="1">
                <a:latin typeface="Tahoma"/>
                <a:cs typeface="Tahoma"/>
              </a:rPr>
              <a:t>5,8%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82880" y="3888923"/>
            <a:ext cx="483234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10" b="1">
                <a:latin typeface="Tahoma"/>
                <a:cs typeface="Tahoma"/>
              </a:rPr>
              <a:t>10,0%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589961" y="1623286"/>
            <a:ext cx="950594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latin typeface="Tahoma"/>
                <a:cs typeface="Tahoma"/>
              </a:rPr>
              <a:t>40,5%40,6%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81790" y="3826207"/>
            <a:ext cx="955040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34391" sz="1575" b="1">
                <a:latin typeface="Tahoma"/>
                <a:cs typeface="Tahoma"/>
              </a:rPr>
              <a:t>9,8%</a:t>
            </a:r>
            <a:r>
              <a:rPr dirty="0" baseline="-34391" sz="1575" spc="89" b="1">
                <a:latin typeface="Tahoma"/>
                <a:cs typeface="Tahoma"/>
              </a:rPr>
              <a:t> </a:t>
            </a:r>
            <a:r>
              <a:rPr dirty="0" sz="1050" spc="-10" b="1">
                <a:latin typeface="Tahoma"/>
                <a:cs typeface="Tahoma"/>
              </a:rPr>
              <a:t>10,8%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109808" y="3868018"/>
            <a:ext cx="1000125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050" spc="-10" b="1">
                <a:latin typeface="Tahoma"/>
                <a:cs typeface="Tahoma"/>
              </a:rPr>
              <a:t>10,2%</a:t>
            </a:r>
            <a:r>
              <a:rPr dirty="0" baseline="-7936" sz="1575" spc="-15" b="1">
                <a:latin typeface="Tahoma"/>
                <a:cs typeface="Tahoma"/>
              </a:rPr>
              <a:t>10,0%</a:t>
            </a:r>
            <a:endParaRPr baseline="-7936" sz="1575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408224" y="3312715"/>
            <a:ext cx="949325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478155">
              <a:lnSpc>
                <a:spcPts val="1085"/>
              </a:lnSpc>
              <a:spcBef>
                <a:spcPts val="120"/>
              </a:spcBef>
            </a:pPr>
            <a:r>
              <a:rPr dirty="0" sz="1050" spc="-10" b="1">
                <a:latin typeface="Tahoma"/>
                <a:cs typeface="Tahoma"/>
              </a:rPr>
              <a:t>17,7%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ts val="1085"/>
              </a:lnSpc>
            </a:pPr>
            <a:r>
              <a:rPr dirty="0" sz="1050" spc="-10" b="1">
                <a:latin typeface="Tahoma"/>
                <a:cs typeface="Tahoma"/>
              </a:rPr>
              <a:t>16,3%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191388" y="4256077"/>
            <a:ext cx="399415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20" b="1">
                <a:latin typeface="Tahoma"/>
                <a:cs typeface="Tahoma"/>
              </a:rPr>
              <a:t>5,0%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269440" y="4957729"/>
            <a:ext cx="506095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10">
                <a:latin typeface="Tahoma"/>
                <a:cs typeface="Tahoma"/>
              </a:rPr>
              <a:t>Especial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458478" y="4957729"/>
            <a:ext cx="664210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10">
                <a:latin typeface="Tahoma"/>
                <a:cs typeface="Tahoma"/>
              </a:rPr>
              <a:t>Econômico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784864" y="4957729"/>
            <a:ext cx="570865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10">
                <a:latin typeface="Tahoma"/>
                <a:cs typeface="Tahoma"/>
              </a:rPr>
              <a:t>Standard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151799" y="4957729"/>
            <a:ext cx="381635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20">
                <a:latin typeface="Tahoma"/>
                <a:cs typeface="Tahoma"/>
              </a:rPr>
              <a:t>Médio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488387" y="4957729"/>
            <a:ext cx="255904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20">
                <a:latin typeface="Tahoma"/>
                <a:cs typeface="Tahoma"/>
              </a:rPr>
              <a:t>Alto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733673" y="4957729"/>
            <a:ext cx="298450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20">
                <a:latin typeface="Tahoma"/>
                <a:cs typeface="Tahoma"/>
              </a:rPr>
              <a:t>Luxo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806815" y="4957729"/>
            <a:ext cx="695325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>
                <a:latin typeface="Tahoma"/>
                <a:cs typeface="Tahoma"/>
              </a:rPr>
              <a:t>Super</a:t>
            </a:r>
            <a:r>
              <a:rPr dirty="0" sz="1050" spc="90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Luxo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55483" y="5309538"/>
            <a:ext cx="125574" cy="125433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5479450" y="5272619"/>
            <a:ext cx="933450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>
                <a:latin typeface="Tahoma"/>
                <a:cs typeface="Tahoma"/>
              </a:rPr>
              <a:t>Oferta</a:t>
            </a:r>
            <a:r>
              <a:rPr dirty="0" sz="1050" spc="35">
                <a:latin typeface="Tahoma"/>
                <a:cs typeface="Tahoma"/>
              </a:rPr>
              <a:t> </a:t>
            </a:r>
            <a:r>
              <a:rPr dirty="0" sz="1050" spc="-10">
                <a:latin typeface="Tahoma"/>
                <a:cs typeface="Tahoma"/>
              </a:rPr>
              <a:t>Lançada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79838" y="5309538"/>
            <a:ext cx="125574" cy="125433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6702497" y="5272619"/>
            <a:ext cx="725805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>
                <a:latin typeface="Tahoma"/>
                <a:cs typeface="Tahoma"/>
              </a:rPr>
              <a:t>Oferta</a:t>
            </a:r>
            <a:r>
              <a:rPr dirty="0" sz="1050" spc="35">
                <a:latin typeface="Tahoma"/>
                <a:cs typeface="Tahoma"/>
              </a:rPr>
              <a:t> </a:t>
            </a:r>
            <a:r>
              <a:rPr dirty="0" sz="1050" spc="-10">
                <a:latin typeface="Tahoma"/>
                <a:cs typeface="Tahoma"/>
              </a:rPr>
              <a:t>Final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284220" y="6493157"/>
            <a:ext cx="6302375" cy="1676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37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484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OFERTA</a:t>
            </a:r>
            <a:r>
              <a:rPr dirty="0" sz="2000" spc="-50"/>
              <a:t> </a:t>
            </a:r>
            <a:r>
              <a:rPr dirty="0" sz="2000"/>
              <a:t>FINAL</a:t>
            </a:r>
            <a:r>
              <a:rPr dirty="0" sz="2000" spc="-10"/>
              <a:t> </a:t>
            </a:r>
            <a:r>
              <a:rPr dirty="0" sz="2000"/>
              <a:t>POR</a:t>
            </a:r>
            <a:r>
              <a:rPr dirty="0" sz="2000" spc="-55"/>
              <a:t> </a:t>
            </a:r>
            <a:r>
              <a:rPr dirty="0" sz="2000" spc="-10"/>
              <a:t>REGIÕES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66419" y="5145913"/>
            <a:ext cx="1117346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5080" indent="-287655">
              <a:lnSpc>
                <a:spcPct val="150200"/>
              </a:lnSpc>
              <a:spcBef>
                <a:spcPts val="100"/>
              </a:spcBef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4.169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residenciais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mês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janeiro/2024,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1.236,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ou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seja,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29,6%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total,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estavam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localizadas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região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Centro </a:t>
            </a:r>
            <a:r>
              <a:rPr dirty="0" sz="1200" b="1">
                <a:latin typeface="Tahoma"/>
                <a:cs typeface="Tahoma"/>
              </a:rPr>
              <a:t>Sul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855, 20,5%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na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região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Oeste.</a:t>
            </a:r>
            <a:endParaRPr sz="1200">
              <a:latin typeface="Tahoma"/>
              <a:cs typeface="Tahoma"/>
            </a:endParaRPr>
          </a:p>
          <a:p>
            <a:pPr marL="299720" marR="8890" indent="-287655">
              <a:lnSpc>
                <a:spcPct val="150000"/>
              </a:lnSpc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comercial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correspondeu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100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unidades,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sendo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53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delas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(53%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total)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estavam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localizadas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na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região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Nova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Lima,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35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(35%) </a:t>
            </a:r>
            <a:r>
              <a:rPr dirty="0" sz="1200" b="1">
                <a:latin typeface="Tahoma"/>
                <a:cs typeface="Tahoma"/>
              </a:rPr>
              <a:t>na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região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Pampulha.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312236" y="1683024"/>
            <a:ext cx="381000" cy="28575"/>
          </a:xfrm>
          <a:custGeom>
            <a:avLst/>
            <a:gdLst/>
            <a:ahLst/>
            <a:cxnLst/>
            <a:rect l="l" t="t" r="r" b="b"/>
            <a:pathLst>
              <a:path w="381000" h="28575">
                <a:moveTo>
                  <a:pt x="380478" y="0"/>
                </a:moveTo>
                <a:lnTo>
                  <a:pt x="0" y="0"/>
                </a:lnTo>
                <a:lnTo>
                  <a:pt x="0" y="28504"/>
                </a:lnTo>
                <a:lnTo>
                  <a:pt x="380478" y="28504"/>
                </a:lnTo>
                <a:lnTo>
                  <a:pt x="38047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2361054" y="4184017"/>
            <a:ext cx="7571740" cy="368935"/>
            <a:chOff x="2361054" y="4184017"/>
            <a:chExt cx="7571740" cy="368935"/>
          </a:xfrm>
        </p:grpSpPr>
        <p:sp>
          <p:nvSpPr>
            <p:cNvPr id="9" name="object 9" descr=""/>
            <p:cNvSpPr/>
            <p:nvPr/>
          </p:nvSpPr>
          <p:spPr>
            <a:xfrm>
              <a:off x="5576074" y="4210405"/>
              <a:ext cx="1141730" cy="342265"/>
            </a:xfrm>
            <a:custGeom>
              <a:avLst/>
              <a:gdLst/>
              <a:ahLst/>
              <a:cxnLst/>
              <a:rect l="l" t="t" r="r" b="b"/>
              <a:pathLst>
                <a:path w="1141729" h="342264">
                  <a:moveTo>
                    <a:pt x="380479" y="0"/>
                  </a:moveTo>
                  <a:lnTo>
                    <a:pt x="0" y="0"/>
                  </a:lnTo>
                  <a:lnTo>
                    <a:pt x="0" y="342049"/>
                  </a:lnTo>
                  <a:lnTo>
                    <a:pt x="380479" y="342049"/>
                  </a:lnTo>
                  <a:lnTo>
                    <a:pt x="380479" y="0"/>
                  </a:lnTo>
                  <a:close/>
                </a:path>
                <a:path w="1141729" h="342264">
                  <a:moveTo>
                    <a:pt x="1141437" y="85509"/>
                  </a:moveTo>
                  <a:lnTo>
                    <a:pt x="760958" y="85509"/>
                  </a:lnTo>
                  <a:lnTo>
                    <a:pt x="760958" y="342049"/>
                  </a:lnTo>
                  <a:lnTo>
                    <a:pt x="1141437" y="342049"/>
                  </a:lnTo>
                  <a:lnTo>
                    <a:pt x="1141437" y="85509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65816" y="4547694"/>
              <a:ext cx="7562215" cy="0"/>
            </a:xfrm>
            <a:custGeom>
              <a:avLst/>
              <a:gdLst/>
              <a:ahLst/>
              <a:cxnLst/>
              <a:rect l="l" t="t" r="r" b="b"/>
              <a:pathLst>
                <a:path w="7562215" h="0">
                  <a:moveTo>
                    <a:pt x="0" y="0"/>
                  </a:moveTo>
                  <a:lnTo>
                    <a:pt x="7561842" y="0"/>
                  </a:lnTo>
                </a:path>
              </a:pathLst>
            </a:custGeom>
            <a:ln w="950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739402" y="4191392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0" y="44894"/>
                  </a:moveTo>
                  <a:lnTo>
                    <a:pt x="47569" y="44894"/>
                  </a:lnTo>
                  <a:lnTo>
                    <a:pt x="47569" y="0"/>
                  </a:lnTo>
                  <a:lnTo>
                    <a:pt x="0" y="0"/>
                  </a:lnTo>
                  <a:lnTo>
                    <a:pt x="0" y="448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39402" y="418877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47506"/>
                  </a:moveTo>
                  <a:lnTo>
                    <a:pt x="47569" y="47506"/>
                  </a:lnTo>
                  <a:lnTo>
                    <a:pt x="47569" y="0"/>
                  </a:lnTo>
                  <a:lnTo>
                    <a:pt x="0" y="0"/>
                  </a:lnTo>
                  <a:lnTo>
                    <a:pt x="0" y="47506"/>
                  </a:lnTo>
                  <a:close/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500359" y="4274292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69" y="0"/>
                  </a:moveTo>
                  <a:lnTo>
                    <a:pt x="0" y="0"/>
                  </a:lnTo>
                  <a:lnTo>
                    <a:pt x="0" y="47506"/>
                  </a:lnTo>
                  <a:lnTo>
                    <a:pt x="47569" y="47506"/>
                  </a:lnTo>
                  <a:lnTo>
                    <a:pt x="475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500359" y="4274292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47506"/>
                  </a:moveTo>
                  <a:lnTo>
                    <a:pt x="47569" y="47506"/>
                  </a:lnTo>
                  <a:lnTo>
                    <a:pt x="47569" y="0"/>
                  </a:lnTo>
                  <a:lnTo>
                    <a:pt x="0" y="0"/>
                  </a:lnTo>
                  <a:lnTo>
                    <a:pt x="0" y="47506"/>
                  </a:lnTo>
                  <a:close/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734634" y="4184040"/>
              <a:ext cx="818515" cy="142875"/>
            </a:xfrm>
            <a:custGeom>
              <a:avLst/>
              <a:gdLst/>
              <a:ahLst/>
              <a:cxnLst/>
              <a:rect l="l" t="t" r="r" b="b"/>
              <a:pathLst>
                <a:path w="818515" h="142875">
                  <a:moveTo>
                    <a:pt x="57073" y="56997"/>
                  </a:moveTo>
                  <a:lnTo>
                    <a:pt x="28536" y="28498"/>
                  </a:lnTo>
                  <a:lnTo>
                    <a:pt x="0" y="56997"/>
                  </a:lnTo>
                  <a:lnTo>
                    <a:pt x="57073" y="56997"/>
                  </a:lnTo>
                  <a:close/>
                </a:path>
                <a:path w="818515" h="142875">
                  <a:moveTo>
                    <a:pt x="57073" y="0"/>
                  </a:moveTo>
                  <a:lnTo>
                    <a:pt x="0" y="0"/>
                  </a:lnTo>
                  <a:lnTo>
                    <a:pt x="28536" y="28498"/>
                  </a:lnTo>
                  <a:lnTo>
                    <a:pt x="57073" y="0"/>
                  </a:lnTo>
                  <a:close/>
                </a:path>
                <a:path w="818515" h="142875">
                  <a:moveTo>
                    <a:pt x="818032" y="142519"/>
                  </a:moveTo>
                  <a:lnTo>
                    <a:pt x="789495" y="114007"/>
                  </a:lnTo>
                  <a:lnTo>
                    <a:pt x="760958" y="142519"/>
                  </a:lnTo>
                  <a:lnTo>
                    <a:pt x="818032" y="142519"/>
                  </a:lnTo>
                  <a:close/>
                </a:path>
                <a:path w="818515" h="142875">
                  <a:moveTo>
                    <a:pt x="818032" y="85509"/>
                  </a:moveTo>
                  <a:lnTo>
                    <a:pt x="760958" y="85509"/>
                  </a:lnTo>
                  <a:lnTo>
                    <a:pt x="789495" y="114007"/>
                  </a:lnTo>
                  <a:lnTo>
                    <a:pt x="818032" y="855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7849296" y="3471421"/>
            <a:ext cx="381000" cy="112395"/>
            <a:chOff x="7849296" y="3471421"/>
            <a:chExt cx="381000" cy="112395"/>
          </a:xfrm>
        </p:grpSpPr>
        <p:sp>
          <p:nvSpPr>
            <p:cNvPr id="17" name="object 17" descr=""/>
            <p:cNvSpPr/>
            <p:nvPr/>
          </p:nvSpPr>
          <p:spPr>
            <a:xfrm>
              <a:off x="7849296" y="3497790"/>
              <a:ext cx="381000" cy="85725"/>
            </a:xfrm>
            <a:custGeom>
              <a:avLst/>
              <a:gdLst/>
              <a:ahLst/>
              <a:cxnLst/>
              <a:rect l="l" t="t" r="r" b="b"/>
              <a:pathLst>
                <a:path w="381000" h="85725">
                  <a:moveTo>
                    <a:pt x="380478" y="0"/>
                  </a:moveTo>
                  <a:lnTo>
                    <a:pt x="0" y="0"/>
                  </a:lnTo>
                  <a:lnTo>
                    <a:pt x="0" y="85512"/>
                  </a:lnTo>
                  <a:lnTo>
                    <a:pt x="380478" y="85512"/>
                  </a:lnTo>
                  <a:lnTo>
                    <a:pt x="38047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012902" y="3476175"/>
              <a:ext cx="36195" cy="47625"/>
            </a:xfrm>
            <a:custGeom>
              <a:avLst/>
              <a:gdLst/>
              <a:ahLst/>
              <a:cxnLst/>
              <a:rect l="l" t="t" r="r" b="b"/>
              <a:pathLst>
                <a:path w="36195" h="47625">
                  <a:moveTo>
                    <a:pt x="0" y="47506"/>
                  </a:moveTo>
                  <a:lnTo>
                    <a:pt x="36145" y="47506"/>
                  </a:lnTo>
                  <a:lnTo>
                    <a:pt x="36145" y="0"/>
                  </a:lnTo>
                  <a:lnTo>
                    <a:pt x="0" y="0"/>
                  </a:lnTo>
                  <a:lnTo>
                    <a:pt x="0" y="475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012902" y="347617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47506"/>
                  </a:moveTo>
                  <a:lnTo>
                    <a:pt x="47559" y="47506"/>
                  </a:lnTo>
                  <a:lnTo>
                    <a:pt x="47559" y="0"/>
                  </a:lnTo>
                  <a:lnTo>
                    <a:pt x="0" y="0"/>
                  </a:lnTo>
                  <a:lnTo>
                    <a:pt x="0" y="47506"/>
                  </a:lnTo>
                  <a:close/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008146" y="347142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35" y="28504"/>
                  </a:moveTo>
                  <a:lnTo>
                    <a:pt x="0" y="57008"/>
                  </a:lnTo>
                  <a:lnTo>
                    <a:pt x="57071" y="57008"/>
                  </a:lnTo>
                  <a:lnTo>
                    <a:pt x="28535" y="28504"/>
                  </a:lnTo>
                  <a:close/>
                </a:path>
                <a:path w="57150" h="57150">
                  <a:moveTo>
                    <a:pt x="57071" y="0"/>
                  </a:moveTo>
                  <a:lnTo>
                    <a:pt x="0" y="0"/>
                  </a:lnTo>
                  <a:lnTo>
                    <a:pt x="28535" y="28504"/>
                  </a:lnTo>
                  <a:lnTo>
                    <a:pt x="570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551299" y="4223133"/>
            <a:ext cx="381000" cy="32004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88900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700"/>
              </a:spcBef>
            </a:pP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134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312236" y="1711528"/>
            <a:ext cx="381000" cy="284099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00">
              <a:latin typeface="Times New Roman"/>
              <a:cs typeface="Times New Roman"/>
            </a:endParaRPr>
          </a:p>
          <a:p>
            <a:pPr marL="10795">
              <a:lnSpc>
                <a:spcPct val="100000"/>
              </a:lnSpc>
            </a:pPr>
            <a:r>
              <a:rPr dirty="0" sz="1100" spc="-20">
                <a:solidFill>
                  <a:srgbClr val="FFFFFF"/>
                </a:solidFill>
                <a:latin typeface="Tahoma"/>
                <a:cs typeface="Tahoma"/>
              </a:rPr>
              <a:t>1.236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063681" y="4124882"/>
            <a:ext cx="381000" cy="418465"/>
          </a:xfrm>
          <a:prstGeom prst="rect">
            <a:avLst/>
          </a:prstGeom>
          <a:solidFill>
            <a:srgbClr val="4F6128"/>
          </a:solidFill>
        </p:spPr>
        <p:txBody>
          <a:bodyPr wrap="square" lIns="0" tIns="13017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25"/>
              </a:spcBef>
            </a:pP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184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24638" y="3526294"/>
            <a:ext cx="381000" cy="102616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100">
              <a:latin typeface="Times New Roman"/>
              <a:cs typeface="Times New Roman"/>
            </a:endParaRPr>
          </a:p>
          <a:p>
            <a:pPr marL="73660">
              <a:lnSpc>
                <a:spcPct val="100000"/>
              </a:lnSpc>
            </a:pP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446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643615" y="4287341"/>
            <a:ext cx="25400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146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401005" y="4333660"/>
            <a:ext cx="25400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109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097852" y="2585656"/>
            <a:ext cx="371475" cy="1957705"/>
          </a:xfrm>
          <a:prstGeom prst="rect">
            <a:avLst/>
          </a:prstGeom>
          <a:solidFill>
            <a:srgbClr val="4F612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1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855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849296" y="3589361"/>
            <a:ext cx="381000" cy="953769"/>
          </a:xfrm>
          <a:prstGeom prst="rect">
            <a:avLst/>
          </a:prstGeom>
          <a:solidFill>
            <a:srgbClr val="4F612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10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420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610253" y="4219897"/>
            <a:ext cx="371475" cy="33274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92075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725"/>
              </a:spcBef>
            </a:pP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142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361698" y="3402776"/>
            <a:ext cx="381000" cy="1149985"/>
          </a:xfrm>
          <a:prstGeom prst="rect">
            <a:avLst/>
          </a:prstGeom>
          <a:solidFill>
            <a:srgbClr val="4F612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1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</a:pP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497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5856685" y="4082126"/>
            <a:ext cx="104775" cy="133350"/>
          </a:xfrm>
          <a:custGeom>
            <a:avLst/>
            <a:gdLst/>
            <a:ahLst/>
            <a:cxnLst/>
            <a:rect l="l" t="t" r="r" b="b"/>
            <a:pathLst>
              <a:path w="104775" h="133350">
                <a:moveTo>
                  <a:pt x="104631" y="133019"/>
                </a:moveTo>
                <a:lnTo>
                  <a:pt x="57071" y="0"/>
                </a:lnTo>
                <a:lnTo>
                  <a:pt x="0" y="0"/>
                </a:lnTo>
              </a:path>
            </a:pathLst>
          </a:custGeom>
          <a:ln w="9507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2665443" y="4134384"/>
            <a:ext cx="152400" cy="20955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6034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204"/>
              </a:spcBef>
            </a:pPr>
            <a:r>
              <a:rPr dirty="0" sz="1100" spc="-50">
                <a:solidFill>
                  <a:srgbClr val="404040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388332" y="1588010"/>
            <a:ext cx="228600" cy="20955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9685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155"/>
              </a:spcBef>
            </a:pPr>
            <a:r>
              <a:rPr dirty="0" sz="1100" spc="-25">
                <a:solidFill>
                  <a:srgbClr val="404040"/>
                </a:solidFill>
                <a:latin typeface="Tahoma"/>
                <a:cs typeface="Tahoma"/>
              </a:rPr>
              <a:t>12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177824" y="4020367"/>
            <a:ext cx="152400" cy="20955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603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dirty="0" sz="1100" spc="-50">
                <a:solidFill>
                  <a:srgbClr val="404040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938781" y="3421779"/>
            <a:ext cx="152400" cy="20955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3495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185"/>
              </a:spcBef>
            </a:pPr>
            <a:r>
              <a:rPr dirty="0" sz="1100" spc="-50">
                <a:solidFill>
                  <a:srgbClr val="404040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709249" y="3982361"/>
            <a:ext cx="152400" cy="20955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6034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204"/>
              </a:spcBef>
            </a:pPr>
            <a:r>
              <a:rPr dirty="0" sz="1100" spc="-50">
                <a:solidFill>
                  <a:srgbClr val="404040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679469" y="4134384"/>
            <a:ext cx="152400" cy="20002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6034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04"/>
              </a:spcBef>
            </a:pPr>
            <a:r>
              <a:rPr dirty="0" sz="1100" spc="-50">
                <a:solidFill>
                  <a:srgbClr val="404040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202483" y="2481141"/>
            <a:ext cx="152400" cy="20955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2225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75"/>
              </a:spcBef>
            </a:pPr>
            <a:r>
              <a:rPr dirty="0" sz="1100" spc="-50">
                <a:solidFill>
                  <a:srgbClr val="404040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049048" y="3412278"/>
            <a:ext cx="228600" cy="20955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349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85"/>
              </a:spcBef>
            </a:pPr>
            <a:r>
              <a:rPr dirty="0" sz="1100" spc="-25">
                <a:solidFill>
                  <a:srgbClr val="404040"/>
                </a:solidFill>
                <a:latin typeface="Tahoma"/>
                <a:cs typeface="Tahoma"/>
              </a:rPr>
              <a:t>35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724396" y="4115381"/>
            <a:ext cx="152400" cy="20955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603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dirty="0" sz="1100" spc="-50">
                <a:solidFill>
                  <a:srgbClr val="404040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361698" y="3241253"/>
            <a:ext cx="381000" cy="18542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3495" rIns="0" bIns="0" rtlCol="0" vert="horz">
            <a:spAutoFit/>
          </a:bodyPr>
          <a:lstStyle/>
          <a:p>
            <a:pPr marL="120650">
              <a:lnSpc>
                <a:spcPts val="1275"/>
              </a:lnSpc>
              <a:spcBef>
                <a:spcPts val="185"/>
              </a:spcBef>
            </a:pPr>
            <a:r>
              <a:rPr dirty="0" sz="1100" spc="-25">
                <a:solidFill>
                  <a:srgbClr val="404040"/>
                </a:solidFill>
                <a:latin typeface="Tahoma"/>
                <a:cs typeface="Tahoma"/>
              </a:rPr>
              <a:t>53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612869" y="3971419"/>
            <a:ext cx="25400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25">
                <a:latin typeface="Tahoma"/>
                <a:cs typeface="Tahoma"/>
              </a:rPr>
              <a:t>134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310808" y="1409605"/>
            <a:ext cx="377825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20">
                <a:latin typeface="Tahoma"/>
                <a:cs typeface="Tahoma"/>
              </a:rPr>
              <a:t>1.248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127648" y="3857402"/>
            <a:ext cx="25400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25">
                <a:latin typeface="Tahoma"/>
                <a:cs typeface="Tahoma"/>
              </a:rPr>
              <a:t>184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886226" y="3258815"/>
            <a:ext cx="25400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25">
                <a:latin typeface="Tahoma"/>
                <a:cs typeface="Tahoma"/>
              </a:rPr>
              <a:t>446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643615" y="3820585"/>
            <a:ext cx="25400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25">
                <a:latin typeface="Tahoma"/>
                <a:cs typeface="Tahoma"/>
              </a:rPr>
              <a:t>146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401005" y="4030803"/>
            <a:ext cx="25400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25">
                <a:latin typeface="Tahoma"/>
                <a:cs typeface="Tahoma"/>
              </a:rPr>
              <a:t>109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158394" y="2315801"/>
            <a:ext cx="25400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25">
                <a:latin typeface="Tahoma"/>
                <a:cs typeface="Tahoma"/>
              </a:rPr>
              <a:t>855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916973" y="3230310"/>
            <a:ext cx="25400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25">
                <a:latin typeface="Tahoma"/>
                <a:cs typeface="Tahoma"/>
              </a:rPr>
              <a:t>455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674599" y="3952416"/>
            <a:ext cx="25400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25">
                <a:latin typeface="Tahoma"/>
                <a:cs typeface="Tahoma"/>
              </a:rPr>
              <a:t>142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9431751" y="3011778"/>
            <a:ext cx="25400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25">
                <a:latin typeface="Tahoma"/>
                <a:cs typeface="Tahoma"/>
              </a:rPr>
              <a:t>550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483268" y="4630583"/>
            <a:ext cx="502284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10">
                <a:latin typeface="Tahoma"/>
                <a:cs typeface="Tahoma"/>
              </a:rPr>
              <a:t>Barreiro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164562" y="4630583"/>
            <a:ext cx="66675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latin typeface="Tahoma"/>
                <a:cs typeface="Tahoma"/>
              </a:rPr>
              <a:t>Centro </a:t>
            </a:r>
            <a:r>
              <a:rPr dirty="0" sz="1100" spc="-25">
                <a:latin typeface="Tahoma"/>
                <a:cs typeface="Tahoma"/>
              </a:rPr>
              <a:t>Sul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080088" y="4630583"/>
            <a:ext cx="35750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10">
                <a:latin typeface="Tahoma"/>
                <a:cs typeface="Tahoma"/>
              </a:rPr>
              <a:t>Leste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727684" y="4630584"/>
            <a:ext cx="217487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latin typeface="Tahoma"/>
                <a:cs typeface="Tahoma"/>
              </a:rPr>
              <a:t>Pampulha</a:t>
            </a:r>
            <a:r>
              <a:rPr dirty="0" sz="1100" spc="38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Venda</a:t>
            </a:r>
            <a:r>
              <a:rPr dirty="0" sz="1100" spc="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Nova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Nova</a:t>
            </a:r>
            <a:r>
              <a:rPr dirty="0" sz="1100" spc="3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Lima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5071948" y="4970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095" y="0"/>
                </a:moveTo>
                <a:lnTo>
                  <a:pt x="0" y="0"/>
                </a:lnTo>
                <a:lnTo>
                  <a:pt x="0" y="76011"/>
                </a:lnTo>
                <a:lnTo>
                  <a:pt x="76095" y="76011"/>
                </a:lnTo>
                <a:lnTo>
                  <a:pt x="76095" y="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4723334" y="4630584"/>
            <a:ext cx="1344295" cy="4819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70890" algn="l"/>
              </a:tabLst>
            </a:pPr>
            <a:r>
              <a:rPr dirty="0" sz="1100" spc="-10">
                <a:latin typeface="Tahoma"/>
                <a:cs typeface="Tahoma"/>
              </a:rPr>
              <a:t>Nordeste</a:t>
            </a:r>
            <a:r>
              <a:rPr dirty="0" sz="1100">
                <a:latin typeface="Tahoma"/>
                <a:cs typeface="Tahoma"/>
              </a:rPr>
              <a:t>	</a:t>
            </a:r>
            <a:r>
              <a:rPr dirty="0" sz="1100" spc="-10">
                <a:latin typeface="Tahoma"/>
                <a:cs typeface="Tahoma"/>
              </a:rPr>
              <a:t>Noroeste</a:t>
            </a:r>
            <a:endParaRPr sz="1100">
              <a:latin typeface="Tahoma"/>
              <a:cs typeface="Tahoma"/>
            </a:endParaRPr>
          </a:p>
          <a:p>
            <a:pPr marL="453390">
              <a:lnSpc>
                <a:spcPct val="100000"/>
              </a:lnSpc>
              <a:spcBef>
                <a:spcPts val="925"/>
              </a:spcBef>
            </a:pPr>
            <a:r>
              <a:rPr dirty="0" sz="1100" spc="-10">
                <a:latin typeface="Tahoma"/>
                <a:cs typeface="Tahoma"/>
              </a:rPr>
              <a:t>Residencial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6004120" y="4970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095" y="0"/>
                </a:moveTo>
                <a:lnTo>
                  <a:pt x="0" y="0"/>
                </a:lnTo>
                <a:lnTo>
                  <a:pt x="0" y="76011"/>
                </a:lnTo>
                <a:lnTo>
                  <a:pt x="76095" y="76011"/>
                </a:lnTo>
                <a:lnTo>
                  <a:pt x="760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6103756" y="4630584"/>
            <a:ext cx="629285" cy="4819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24130">
              <a:lnSpc>
                <a:spcPct val="100000"/>
              </a:lnSpc>
              <a:spcBef>
                <a:spcPts val="120"/>
              </a:spcBef>
            </a:pPr>
            <a:r>
              <a:rPr dirty="0" sz="1100" spc="-10">
                <a:latin typeface="Tahoma"/>
                <a:cs typeface="Tahoma"/>
              </a:rPr>
              <a:t>Norte</a:t>
            </a:r>
            <a:endParaRPr sz="11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925"/>
              </a:spcBef>
            </a:pPr>
            <a:r>
              <a:rPr dirty="0" sz="1100" spc="-10">
                <a:latin typeface="Tahoma"/>
                <a:cs typeface="Tahoma"/>
              </a:rPr>
              <a:t>Comercial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6869708" y="4980029"/>
            <a:ext cx="57150" cy="57150"/>
            <a:chOff x="6869708" y="4980029"/>
            <a:chExt cx="57150" cy="57150"/>
          </a:xfrm>
        </p:grpSpPr>
        <p:sp>
          <p:nvSpPr>
            <p:cNvPr id="61" name="object 61" descr=""/>
            <p:cNvSpPr/>
            <p:nvPr/>
          </p:nvSpPr>
          <p:spPr>
            <a:xfrm>
              <a:off x="6874464" y="4984783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59" y="0"/>
                  </a:moveTo>
                  <a:lnTo>
                    <a:pt x="0" y="0"/>
                  </a:lnTo>
                  <a:lnTo>
                    <a:pt x="0" y="47506"/>
                  </a:lnTo>
                  <a:lnTo>
                    <a:pt x="47559" y="47506"/>
                  </a:lnTo>
                  <a:lnTo>
                    <a:pt x="47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874464" y="4984783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47506"/>
                  </a:moveTo>
                  <a:lnTo>
                    <a:pt x="47559" y="47506"/>
                  </a:lnTo>
                  <a:lnTo>
                    <a:pt x="47559" y="0"/>
                  </a:lnTo>
                  <a:lnTo>
                    <a:pt x="0" y="0"/>
                  </a:lnTo>
                  <a:lnTo>
                    <a:pt x="0" y="47506"/>
                  </a:lnTo>
                  <a:close/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869708" y="498003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35" y="28504"/>
                  </a:moveTo>
                  <a:lnTo>
                    <a:pt x="0" y="57008"/>
                  </a:lnTo>
                  <a:lnTo>
                    <a:pt x="57071" y="57008"/>
                  </a:lnTo>
                  <a:lnTo>
                    <a:pt x="28535" y="28504"/>
                  </a:lnTo>
                  <a:close/>
                </a:path>
                <a:path w="57150" h="57150">
                  <a:moveTo>
                    <a:pt x="57071" y="0"/>
                  </a:moveTo>
                  <a:lnTo>
                    <a:pt x="0" y="0"/>
                  </a:lnTo>
                  <a:lnTo>
                    <a:pt x="28535" y="28504"/>
                  </a:lnTo>
                  <a:lnTo>
                    <a:pt x="570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6961021" y="4630584"/>
            <a:ext cx="530860" cy="4819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46685">
              <a:lnSpc>
                <a:spcPct val="100000"/>
              </a:lnSpc>
              <a:spcBef>
                <a:spcPts val="120"/>
              </a:spcBef>
            </a:pPr>
            <a:r>
              <a:rPr dirty="0" sz="1100" spc="-20">
                <a:latin typeface="Tahoma"/>
                <a:cs typeface="Tahoma"/>
              </a:rPr>
              <a:t>Oeste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10">
                <a:latin typeface="Tahoma"/>
                <a:cs typeface="Tahoma"/>
              </a:rPr>
              <a:t>Total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284220" y="6493157"/>
            <a:ext cx="6302375" cy="1676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FONTE: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MERCADO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IMOBILIÁRIO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MINAS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GERAIS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BRAIN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PESQUISA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CONSULTORIA.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37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8179" y="1828800"/>
            <a:ext cx="8295640" cy="3200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166" rIns="0" bIns="0" rtlCol="0" vert="horz">
            <a:spAutoFit/>
          </a:bodyPr>
          <a:lstStyle/>
          <a:p>
            <a:pPr marL="3536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MERCADO</a:t>
            </a:r>
            <a:r>
              <a:rPr dirty="0" sz="2000" spc="-25"/>
              <a:t> </a:t>
            </a:r>
            <a:r>
              <a:rPr dirty="0" sz="2000"/>
              <a:t>EM</a:t>
            </a:r>
            <a:r>
              <a:rPr dirty="0" sz="2000" spc="-40"/>
              <a:t> </a:t>
            </a:r>
            <a:r>
              <a:rPr dirty="0" sz="2000" spc="-10"/>
              <a:t>COMERCIALIZAÇÃO</a:t>
            </a:r>
            <a:endParaRPr sz="2000"/>
          </a:p>
          <a:p>
            <a:pPr marL="353695">
              <a:lnSpc>
                <a:spcPts val="2270"/>
              </a:lnSpc>
            </a:pPr>
            <a:r>
              <a:rPr dirty="0" sz="2000"/>
              <a:t>(OFERTA</a:t>
            </a:r>
            <a:r>
              <a:rPr dirty="0" sz="2000" spc="-50"/>
              <a:t> </a:t>
            </a:r>
            <a:r>
              <a:rPr dirty="0" sz="2000"/>
              <a:t>RESIDENCIAL)</a:t>
            </a:r>
            <a:r>
              <a:rPr dirty="0" sz="2000" spc="-60"/>
              <a:t> </a:t>
            </a:r>
            <a:r>
              <a:rPr dirty="0" sz="2000"/>
              <a:t>POR</a:t>
            </a:r>
            <a:r>
              <a:rPr dirty="0" sz="2000" spc="-70"/>
              <a:t> </a:t>
            </a:r>
            <a:r>
              <a:rPr dirty="0" sz="2000"/>
              <a:t>ANO</a:t>
            </a:r>
            <a:r>
              <a:rPr dirty="0" sz="2000" spc="-35"/>
              <a:t> </a:t>
            </a:r>
            <a:r>
              <a:rPr dirty="0" sz="2000" spc="-10"/>
              <a:t>LANÇAMENTO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274059" y="6224270"/>
            <a:ext cx="557276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spc="-50" b="1">
                <a:latin typeface="Tahoma"/>
                <a:cs typeface="Tahoma"/>
              </a:rPr>
              <a:t>E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Tahoma"/>
                <a:cs typeface="Tahoma"/>
              </a:rPr>
              <a:t>*ATÉ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JANEIRO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1809" y="5206174"/>
            <a:ext cx="111734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5080" indent="-287020">
              <a:lnSpc>
                <a:spcPct val="150000"/>
              </a:lnSpc>
              <a:spcBef>
                <a:spcPts val="100"/>
              </a:spcBef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Do</a:t>
            </a:r>
            <a:r>
              <a:rPr dirty="0" sz="1200" spc="7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total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4.169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8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residenciais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disponíveis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para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comercialização,</a:t>
            </a:r>
            <a:r>
              <a:rPr dirty="0" sz="1200" spc="7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1,4%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(60</a:t>
            </a:r>
            <a:r>
              <a:rPr dirty="0" sz="1200" spc="7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unidades)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foram</a:t>
            </a:r>
            <a:r>
              <a:rPr dirty="0" sz="1200" spc="8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lançadas</a:t>
            </a:r>
            <a:r>
              <a:rPr dirty="0" sz="1200" spc="7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2024.</a:t>
            </a:r>
            <a:r>
              <a:rPr dirty="0" sz="1200" spc="8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ano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2023</a:t>
            </a:r>
            <a:r>
              <a:rPr dirty="0" sz="1200" spc="7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foi </a:t>
            </a:r>
            <a:r>
              <a:rPr dirty="0" sz="1200" b="1">
                <a:latin typeface="Tahoma"/>
                <a:cs typeface="Tahoma"/>
              </a:rPr>
              <a:t>responsável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por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70%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(2.919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unidades)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Final.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856719" y="6605905"/>
            <a:ext cx="2184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Tahoma"/>
                <a:cs typeface="Tahoma"/>
              </a:rPr>
              <a:t>41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11704" y="4116704"/>
            <a:ext cx="946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0579" y="2059939"/>
            <a:ext cx="7307580" cy="22936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484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OFERTA</a:t>
            </a:r>
            <a:r>
              <a:rPr dirty="0" sz="2000" spc="-70"/>
              <a:t> </a:t>
            </a:r>
            <a:r>
              <a:rPr dirty="0" sz="2000"/>
              <a:t>LANÇADA</a:t>
            </a:r>
            <a:r>
              <a:rPr dirty="0" sz="2000" spc="-10"/>
              <a:t> </a:t>
            </a:r>
            <a:r>
              <a:rPr dirty="0" sz="2000"/>
              <a:t>E</a:t>
            </a:r>
            <a:r>
              <a:rPr dirty="0" sz="2000" spc="-75"/>
              <a:t> </a:t>
            </a:r>
            <a:r>
              <a:rPr dirty="0" sz="2000"/>
              <a:t>OFERTA</a:t>
            </a:r>
            <a:r>
              <a:rPr dirty="0" sz="2000" spc="-65"/>
              <a:t> </a:t>
            </a:r>
            <a:r>
              <a:rPr dirty="0" sz="2000"/>
              <a:t>FINAL</a:t>
            </a:r>
            <a:r>
              <a:rPr dirty="0" sz="2000" spc="-30"/>
              <a:t> </a:t>
            </a:r>
            <a:r>
              <a:rPr dirty="0" sz="2000"/>
              <a:t>(RESIDENCIAL)</a:t>
            </a:r>
            <a:r>
              <a:rPr dirty="0" sz="2000" spc="-60"/>
              <a:t> </a:t>
            </a:r>
            <a:r>
              <a:rPr dirty="0" sz="2000"/>
              <a:t>POR</a:t>
            </a:r>
            <a:r>
              <a:rPr dirty="0" sz="2000" spc="-75"/>
              <a:t> </a:t>
            </a:r>
            <a:r>
              <a:rPr dirty="0" sz="2000" spc="-10"/>
              <a:t>TIPOLOGIA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95007" y="5931534"/>
            <a:ext cx="6595109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5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4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42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695007" y="4693156"/>
            <a:ext cx="10466705" cy="84836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Desagregando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 residencial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mês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por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número de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quartos,</a:t>
            </a:r>
            <a:r>
              <a:rPr dirty="0" sz="1200" spc="-10" b="1">
                <a:latin typeface="Tahoma"/>
                <a:cs typeface="Tahoma"/>
              </a:rPr>
              <a:t> observa-</a:t>
            </a:r>
            <a:r>
              <a:rPr dirty="0" sz="1200" b="1">
                <a:latin typeface="Tahoma"/>
                <a:cs typeface="Tahoma"/>
              </a:rPr>
              <a:t>se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52,9%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são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dormitórios.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A tipologia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dormitórios apresenta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maior </a:t>
            </a:r>
            <a:r>
              <a:rPr dirty="0" sz="1200" spc="-10" b="1">
                <a:latin typeface="Tahoma"/>
                <a:cs typeface="Tahoma"/>
              </a:rPr>
              <a:t>disponibilidade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sobre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 oferta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lançada,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31%.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25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menor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volume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está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tipologia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dormitório,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4,2%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total.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53095" y="2167713"/>
            <a:ext cx="9512935" cy="3444240"/>
            <a:chOff x="1353095" y="2167713"/>
            <a:chExt cx="9512935" cy="34442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188" y="2427006"/>
              <a:ext cx="8011732" cy="31340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1486" y="2167713"/>
              <a:ext cx="8011732" cy="33933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040" y="2449553"/>
              <a:ext cx="7944028" cy="311150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338" y="2190261"/>
              <a:ext cx="7944028" cy="337080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358737" y="5555425"/>
              <a:ext cx="9501505" cy="56515"/>
            </a:xfrm>
            <a:custGeom>
              <a:avLst/>
              <a:gdLst/>
              <a:ahLst/>
              <a:cxnLst/>
              <a:rect l="l" t="t" r="r" b="b"/>
              <a:pathLst>
                <a:path w="9501505" h="56514">
                  <a:moveTo>
                    <a:pt x="0" y="0"/>
                  </a:moveTo>
                  <a:lnTo>
                    <a:pt x="9501046" y="0"/>
                  </a:lnTo>
                </a:path>
                <a:path w="9501505" h="56514">
                  <a:moveTo>
                    <a:pt x="0" y="0"/>
                  </a:moveTo>
                  <a:lnTo>
                    <a:pt x="0" y="56367"/>
                  </a:lnTo>
                </a:path>
                <a:path w="9501505" h="56514">
                  <a:moveTo>
                    <a:pt x="2380929" y="0"/>
                  </a:moveTo>
                  <a:lnTo>
                    <a:pt x="2380929" y="56367"/>
                  </a:lnTo>
                </a:path>
                <a:path w="9501505" h="56514">
                  <a:moveTo>
                    <a:pt x="4750596" y="0"/>
                  </a:moveTo>
                  <a:lnTo>
                    <a:pt x="4750596" y="56367"/>
                  </a:lnTo>
                </a:path>
                <a:path w="9501505" h="56514">
                  <a:moveTo>
                    <a:pt x="7131378" y="0"/>
                  </a:moveTo>
                  <a:lnTo>
                    <a:pt x="7131378" y="56367"/>
                  </a:lnTo>
                </a:path>
                <a:path w="9501505" h="56514">
                  <a:moveTo>
                    <a:pt x="9501046" y="0"/>
                  </a:moveTo>
                  <a:lnTo>
                    <a:pt x="9501046" y="56367"/>
                  </a:lnTo>
                </a:path>
              </a:pathLst>
            </a:custGeom>
            <a:ln w="11278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647412" y="3497190"/>
            <a:ext cx="51879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 b="1">
                <a:latin typeface="Tahoma"/>
                <a:cs typeface="Tahoma"/>
              </a:rPr>
              <a:t>28,5%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25825" y="4432897"/>
            <a:ext cx="52006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10" b="1">
                <a:latin typeface="Tahoma"/>
                <a:cs typeface="Tahoma"/>
              </a:rPr>
              <a:t>13,6%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40519" y="4717555"/>
            <a:ext cx="1196340" cy="517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 b="1">
                <a:latin typeface="Tahoma"/>
                <a:cs typeface="Tahoma"/>
              </a:rPr>
              <a:t>9,1%</a:t>
            </a:r>
            <a:endParaRPr sz="1150">
              <a:latin typeface="Tahoma"/>
              <a:cs typeface="Tahoma"/>
            </a:endParaRPr>
          </a:p>
          <a:p>
            <a:pPr marL="779780">
              <a:lnSpc>
                <a:spcPct val="100000"/>
              </a:lnSpc>
              <a:spcBef>
                <a:spcPts val="1110"/>
              </a:spcBef>
            </a:pPr>
            <a:r>
              <a:rPr dirty="0" sz="1150" spc="-20" b="1">
                <a:latin typeface="Tahoma"/>
                <a:cs typeface="Tahoma"/>
              </a:rPr>
              <a:t>4,2%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70692" y="1861707"/>
            <a:ext cx="1286510" cy="54927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778510">
              <a:lnSpc>
                <a:spcPct val="100000"/>
              </a:lnSpc>
              <a:spcBef>
                <a:spcPts val="785"/>
              </a:spcBef>
            </a:pPr>
            <a:r>
              <a:rPr dirty="0" sz="1150" spc="-10" b="1">
                <a:latin typeface="Tahoma"/>
                <a:cs typeface="Tahoma"/>
              </a:rPr>
              <a:t>52,9%</a:t>
            </a: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150" spc="-10" b="1">
                <a:latin typeface="Tahoma"/>
                <a:cs typeface="Tahoma"/>
              </a:rPr>
              <a:t>48,8%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414452" y="3418275"/>
            <a:ext cx="51943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 b="1">
                <a:latin typeface="Tahoma"/>
                <a:cs typeface="Tahoma"/>
              </a:rPr>
              <a:t>29,6%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793146" y="4455444"/>
            <a:ext cx="519430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10" b="1">
                <a:latin typeface="Tahoma"/>
                <a:cs typeface="Tahoma"/>
              </a:rPr>
              <a:t>13,3%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18244" y="5653279"/>
            <a:ext cx="82740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>
                <a:latin typeface="Tahoma"/>
                <a:cs typeface="Tahoma"/>
              </a:rPr>
              <a:t>1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 spc="-10">
                <a:latin typeface="Tahoma"/>
                <a:cs typeface="Tahoma"/>
              </a:rPr>
              <a:t>Dormitório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34288" y="5653279"/>
            <a:ext cx="122999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>
                <a:latin typeface="Tahoma"/>
                <a:cs typeface="Tahoma"/>
              </a:rPr>
              <a:t>4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ou</a:t>
            </a:r>
            <a:r>
              <a:rPr dirty="0" sz="1150" spc="-30">
                <a:latin typeface="Tahoma"/>
                <a:cs typeface="Tahoma"/>
              </a:rPr>
              <a:t> </a:t>
            </a:r>
            <a:r>
              <a:rPr dirty="0" sz="1150">
                <a:latin typeface="Tahoma"/>
                <a:cs typeface="Tahoma"/>
              </a:rPr>
              <a:t>+</a:t>
            </a:r>
            <a:r>
              <a:rPr dirty="0" sz="1150" spc="-145">
                <a:latin typeface="Tahoma"/>
                <a:cs typeface="Tahoma"/>
              </a:rPr>
              <a:t> </a:t>
            </a:r>
            <a:r>
              <a:rPr dirty="0" sz="1150" spc="-10">
                <a:latin typeface="Tahoma"/>
                <a:cs typeface="Tahoma"/>
              </a:rPr>
              <a:t>Dormitórios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9131" y="6000709"/>
            <a:ext cx="135409" cy="135282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4462523" y="5653279"/>
            <a:ext cx="1683385" cy="5200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>
                <a:latin typeface="Tahoma"/>
                <a:cs typeface="Tahoma"/>
              </a:rPr>
              <a:t>2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 spc="-10">
                <a:latin typeface="Tahoma"/>
                <a:cs typeface="Tahoma"/>
              </a:rPr>
              <a:t>Dormitórios</a:t>
            </a:r>
            <a:endParaRPr sz="1150">
              <a:latin typeface="Tahoma"/>
              <a:cs typeface="Tahoma"/>
            </a:endParaRPr>
          </a:p>
          <a:p>
            <a:pPr marL="690880">
              <a:lnSpc>
                <a:spcPct val="100000"/>
              </a:lnSpc>
              <a:spcBef>
                <a:spcPts val="1115"/>
              </a:spcBef>
            </a:pPr>
            <a:r>
              <a:rPr dirty="0" sz="1150">
                <a:latin typeface="Tahoma"/>
                <a:cs typeface="Tahoma"/>
              </a:rPr>
              <a:t>Oferta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 spc="-10">
                <a:latin typeface="Tahoma"/>
                <a:cs typeface="Tahoma"/>
              </a:rPr>
              <a:t>Lançada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9375" y="6000709"/>
            <a:ext cx="135409" cy="135282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6459814" y="5653279"/>
            <a:ext cx="1273175" cy="5200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93065">
              <a:lnSpc>
                <a:spcPct val="100000"/>
              </a:lnSpc>
              <a:spcBef>
                <a:spcPts val="114"/>
              </a:spcBef>
            </a:pPr>
            <a:r>
              <a:rPr dirty="0" sz="1150">
                <a:latin typeface="Tahoma"/>
                <a:cs typeface="Tahoma"/>
              </a:rPr>
              <a:t>3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 spc="-10">
                <a:latin typeface="Tahoma"/>
                <a:cs typeface="Tahoma"/>
              </a:rPr>
              <a:t>Dormitórios</a:t>
            </a: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z="1150">
                <a:latin typeface="Tahoma"/>
                <a:cs typeface="Tahoma"/>
              </a:rPr>
              <a:t>Oferta</a:t>
            </a:r>
            <a:r>
              <a:rPr dirty="0" sz="1150" spc="-15">
                <a:latin typeface="Tahoma"/>
                <a:cs typeface="Tahoma"/>
              </a:rPr>
              <a:t> </a:t>
            </a:r>
            <a:r>
              <a:rPr dirty="0" sz="1150" spc="-10">
                <a:latin typeface="Tahoma"/>
                <a:cs typeface="Tahoma"/>
              </a:rPr>
              <a:t>Final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484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PARTICIPAÇÃO</a:t>
            </a:r>
            <a:r>
              <a:rPr dirty="0" sz="2000" spc="-35"/>
              <a:t> </a:t>
            </a:r>
            <a:r>
              <a:rPr dirty="0" sz="2000"/>
              <a:t>DA</a:t>
            </a:r>
            <a:r>
              <a:rPr dirty="0" sz="2000" spc="-70"/>
              <a:t> </a:t>
            </a:r>
            <a:r>
              <a:rPr dirty="0" sz="2000"/>
              <a:t>OFERTA</a:t>
            </a:r>
            <a:r>
              <a:rPr dirty="0" sz="2000" spc="-70"/>
              <a:t> </a:t>
            </a:r>
            <a:r>
              <a:rPr dirty="0" sz="2000"/>
              <a:t>RESIDENCIAL</a:t>
            </a:r>
            <a:r>
              <a:rPr dirty="0" sz="2000" spc="-70"/>
              <a:t> </a:t>
            </a:r>
            <a:r>
              <a:rPr dirty="0" sz="2000"/>
              <a:t>LANÇADA</a:t>
            </a:r>
            <a:r>
              <a:rPr dirty="0" sz="2000" spc="-35"/>
              <a:t> </a:t>
            </a:r>
            <a:r>
              <a:rPr dirty="0" sz="2000"/>
              <a:t>E</a:t>
            </a:r>
            <a:r>
              <a:rPr dirty="0" sz="2000" spc="-50"/>
              <a:t> </a:t>
            </a:r>
            <a:r>
              <a:rPr dirty="0" sz="2000"/>
              <a:t>FINAL</a:t>
            </a:r>
            <a:r>
              <a:rPr dirty="0" sz="2000" spc="-35"/>
              <a:t> </a:t>
            </a:r>
            <a:r>
              <a:rPr dirty="0" sz="2000"/>
              <a:t>POR</a:t>
            </a:r>
            <a:r>
              <a:rPr dirty="0" sz="2000" spc="-80"/>
              <a:t> </a:t>
            </a:r>
            <a:r>
              <a:rPr dirty="0" sz="2000" spc="-10"/>
              <a:t>TIPOLOGIA</a:t>
            </a:r>
            <a:endParaRPr sz="2000"/>
          </a:p>
        </p:txBody>
      </p:sp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3238500" y="6484875"/>
            <a:ext cx="6595109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43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166" rIns="0" bIns="0" rtlCol="0" vert="horz">
            <a:spAutoFit/>
          </a:bodyPr>
          <a:lstStyle/>
          <a:p>
            <a:pPr marL="3536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PREÇO</a:t>
            </a:r>
            <a:r>
              <a:rPr dirty="0" sz="2000" spc="-65"/>
              <a:t> </a:t>
            </a:r>
            <a:r>
              <a:rPr dirty="0" sz="2000"/>
              <a:t>MÉDIO</a:t>
            </a:r>
            <a:r>
              <a:rPr dirty="0" sz="2000" spc="-75"/>
              <a:t> </a:t>
            </a:r>
            <a:r>
              <a:rPr dirty="0" sz="2000"/>
              <a:t>DAS</a:t>
            </a:r>
            <a:r>
              <a:rPr dirty="0" sz="2000" spc="-40"/>
              <a:t> </a:t>
            </a:r>
            <a:r>
              <a:rPr dirty="0" sz="2000"/>
              <a:t>UNIDADES</a:t>
            </a:r>
            <a:r>
              <a:rPr dirty="0" sz="2000" spc="-55"/>
              <a:t> </a:t>
            </a:r>
            <a:r>
              <a:rPr dirty="0" sz="2000"/>
              <a:t>RESIDENCIAIS</a:t>
            </a:r>
            <a:r>
              <a:rPr dirty="0" sz="2000" spc="-75"/>
              <a:t> </a:t>
            </a:r>
            <a:r>
              <a:rPr dirty="0" sz="2000"/>
              <a:t>EM</a:t>
            </a:r>
            <a:r>
              <a:rPr dirty="0" sz="2000" spc="-55"/>
              <a:t> </a:t>
            </a:r>
            <a:r>
              <a:rPr dirty="0" sz="2000"/>
              <a:t>COMERCIALIZAÇÃO</a:t>
            </a:r>
            <a:r>
              <a:rPr dirty="0" sz="2000" spc="-15"/>
              <a:t> </a:t>
            </a:r>
            <a:r>
              <a:rPr dirty="0" sz="2000" spc="-25"/>
              <a:t>POR</a:t>
            </a:r>
            <a:endParaRPr sz="2000"/>
          </a:p>
          <a:p>
            <a:pPr marL="353695">
              <a:lnSpc>
                <a:spcPts val="2270"/>
              </a:lnSpc>
            </a:pPr>
            <a:r>
              <a:rPr dirty="0" sz="2000" spc="-10"/>
              <a:t>TIPOLOGIA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07819" y="4901437"/>
            <a:ext cx="9001125" cy="57404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preço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médio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estavam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disponíveis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para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comercialização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era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R$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1.172.251.</a:t>
            </a:r>
            <a:endParaRPr sz="1200">
              <a:latin typeface="Tahoma"/>
              <a:cs typeface="Tahoma"/>
            </a:endParaRPr>
          </a:p>
          <a:p>
            <a:pPr lvl="1" marL="2159000" indent="-287020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159000" algn="l"/>
              </a:tabLst>
            </a:pPr>
            <a:r>
              <a:rPr dirty="0" sz="1200" b="1">
                <a:latin typeface="Tahoma"/>
                <a:cs typeface="Tahoma"/>
              </a:rPr>
              <a:t>Neste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mês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preço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por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m²</a:t>
            </a:r>
            <a:r>
              <a:rPr dirty="0" sz="1200" spc="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da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área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privativa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foi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R$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13.166/m².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9160" y="2128520"/>
            <a:ext cx="7886700" cy="252221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238500" y="6484875"/>
            <a:ext cx="6595109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43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166" rIns="0" bIns="0" rtlCol="0" vert="horz">
            <a:spAutoFit/>
          </a:bodyPr>
          <a:lstStyle/>
          <a:p>
            <a:pPr marL="3536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PREÇO</a:t>
            </a:r>
            <a:r>
              <a:rPr dirty="0" sz="2000" spc="-65"/>
              <a:t> </a:t>
            </a:r>
            <a:r>
              <a:rPr dirty="0" sz="2000"/>
              <a:t>MÉDIO</a:t>
            </a:r>
            <a:r>
              <a:rPr dirty="0" sz="2000" spc="-75"/>
              <a:t> </a:t>
            </a:r>
            <a:r>
              <a:rPr dirty="0" sz="2000"/>
              <a:t>DAS</a:t>
            </a:r>
            <a:r>
              <a:rPr dirty="0" sz="2000" spc="-40"/>
              <a:t> </a:t>
            </a:r>
            <a:r>
              <a:rPr dirty="0" sz="2000"/>
              <a:t>UNIDADES</a:t>
            </a:r>
            <a:r>
              <a:rPr dirty="0" sz="2000" spc="-55"/>
              <a:t> </a:t>
            </a:r>
            <a:r>
              <a:rPr dirty="0" sz="2000"/>
              <a:t>RESIDENCIAIS</a:t>
            </a:r>
            <a:r>
              <a:rPr dirty="0" sz="2000" spc="-75"/>
              <a:t> </a:t>
            </a:r>
            <a:r>
              <a:rPr dirty="0" sz="2000"/>
              <a:t>EM</a:t>
            </a:r>
            <a:r>
              <a:rPr dirty="0" sz="2000" spc="-55"/>
              <a:t> </a:t>
            </a:r>
            <a:r>
              <a:rPr dirty="0" sz="2000"/>
              <a:t>COMERCIALIZAÇÃO</a:t>
            </a:r>
            <a:r>
              <a:rPr dirty="0" sz="2000" spc="-15"/>
              <a:t> </a:t>
            </a:r>
            <a:r>
              <a:rPr dirty="0" sz="2000" spc="-25"/>
              <a:t>POR</a:t>
            </a:r>
            <a:endParaRPr sz="2000"/>
          </a:p>
          <a:p>
            <a:pPr marL="353695">
              <a:lnSpc>
                <a:spcPts val="2270"/>
              </a:lnSpc>
            </a:pPr>
            <a:r>
              <a:rPr dirty="0" sz="2000" spc="-10"/>
              <a:t>PADRÃO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46467" y="5079238"/>
            <a:ext cx="10290175" cy="84963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2273935" indent="-287020">
              <a:lnSpc>
                <a:spcPct val="100000"/>
              </a:lnSpc>
              <a:spcBef>
                <a:spcPts val="819"/>
              </a:spcBef>
              <a:buFont typeface="VL PGothic"/>
              <a:buChar char="✓"/>
              <a:tabLst>
                <a:tab pos="2273935" algn="l"/>
              </a:tabLst>
            </a:pPr>
            <a:r>
              <a:rPr dirty="0" sz="1200" b="1">
                <a:latin typeface="Tahoma"/>
                <a:cs typeface="Tahoma"/>
              </a:rPr>
              <a:t>Os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imóveis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padrão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Econômico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(MCMV)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possuem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preço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médio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R$274.773.</a:t>
            </a:r>
            <a:endParaRPr sz="1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25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ticket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médio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padrão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Médio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foi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R$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888.143,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já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padrão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Super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Luxo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obteve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preço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médio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algn="ctr" marL="294640">
              <a:lnSpc>
                <a:spcPct val="100000"/>
              </a:lnSpc>
              <a:spcBef>
                <a:spcPts val="720"/>
              </a:spcBef>
            </a:pPr>
            <a:r>
              <a:rPr dirty="0" sz="1200" spc="-10" b="1">
                <a:latin typeface="Tahoma"/>
                <a:cs typeface="Tahoma"/>
              </a:rPr>
              <a:t>R$5.217.681.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8600" y="1775460"/>
            <a:ext cx="6515100" cy="312166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238500" y="6484875"/>
            <a:ext cx="6595109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43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166" rIns="0" bIns="0" rtlCol="0" vert="horz">
            <a:spAutoFit/>
          </a:bodyPr>
          <a:lstStyle/>
          <a:p>
            <a:pPr marL="3536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PREÇO</a:t>
            </a:r>
            <a:r>
              <a:rPr dirty="0" sz="2000" spc="-65"/>
              <a:t> </a:t>
            </a:r>
            <a:r>
              <a:rPr dirty="0" sz="2000"/>
              <a:t>MÉDIO</a:t>
            </a:r>
            <a:r>
              <a:rPr dirty="0" sz="2000" spc="-75"/>
              <a:t> </a:t>
            </a:r>
            <a:r>
              <a:rPr dirty="0" sz="2000"/>
              <a:t>DAS</a:t>
            </a:r>
            <a:r>
              <a:rPr dirty="0" sz="2000" spc="-40"/>
              <a:t> </a:t>
            </a:r>
            <a:r>
              <a:rPr dirty="0" sz="2000"/>
              <a:t>UNIDADES</a:t>
            </a:r>
            <a:r>
              <a:rPr dirty="0" sz="2000" spc="-55"/>
              <a:t> </a:t>
            </a:r>
            <a:r>
              <a:rPr dirty="0" sz="2000"/>
              <a:t>RESIDENCIAIS</a:t>
            </a:r>
            <a:r>
              <a:rPr dirty="0" sz="2000" spc="-75"/>
              <a:t> </a:t>
            </a:r>
            <a:r>
              <a:rPr dirty="0" sz="2000"/>
              <a:t>EM</a:t>
            </a:r>
            <a:r>
              <a:rPr dirty="0" sz="2000" spc="-55"/>
              <a:t> </a:t>
            </a:r>
            <a:r>
              <a:rPr dirty="0" sz="2000"/>
              <a:t>COMERCIALIZAÇÃO</a:t>
            </a:r>
            <a:r>
              <a:rPr dirty="0" sz="2000" spc="-15"/>
              <a:t> </a:t>
            </a:r>
            <a:r>
              <a:rPr dirty="0" sz="2000" spc="-25"/>
              <a:t>POR</a:t>
            </a:r>
            <a:endParaRPr sz="2000"/>
          </a:p>
          <a:p>
            <a:pPr marL="353695">
              <a:lnSpc>
                <a:spcPts val="2270"/>
              </a:lnSpc>
            </a:pPr>
            <a:r>
              <a:rPr dirty="0" sz="2000"/>
              <a:t>PADRÃO</a:t>
            </a:r>
            <a:r>
              <a:rPr dirty="0" sz="2000" spc="-35"/>
              <a:t> </a:t>
            </a:r>
            <a:r>
              <a:rPr dirty="0" sz="2000" spc="-20"/>
              <a:t>(R$)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61962" y="5347970"/>
            <a:ext cx="112871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5080" indent="-287655">
              <a:lnSpc>
                <a:spcPct val="150000"/>
              </a:lnSpc>
              <a:spcBef>
                <a:spcPts val="100"/>
              </a:spcBef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O</a:t>
            </a:r>
            <a:r>
              <a:rPr dirty="0" sz="1200" spc="27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preço</a:t>
            </a:r>
            <a:r>
              <a:rPr dirty="0" sz="1200" spc="29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médio</a:t>
            </a:r>
            <a:r>
              <a:rPr dirty="0" sz="1200" spc="2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28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28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residenciais</a:t>
            </a:r>
            <a:r>
              <a:rPr dirty="0" sz="1200" spc="29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27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Belo</a:t>
            </a:r>
            <a:r>
              <a:rPr dirty="0" sz="1200" spc="2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Horizonte</a:t>
            </a:r>
            <a:r>
              <a:rPr dirty="0" sz="1200" spc="27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27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Nova</a:t>
            </a:r>
            <a:r>
              <a:rPr dirty="0" sz="1200" spc="28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Lima,</a:t>
            </a:r>
            <a:r>
              <a:rPr dirty="0" sz="1200" spc="29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por</a:t>
            </a:r>
            <a:r>
              <a:rPr dirty="0" sz="1200" spc="28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metro</a:t>
            </a:r>
            <a:r>
              <a:rPr dirty="0" sz="1200" spc="28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quadrado</a:t>
            </a:r>
            <a:r>
              <a:rPr dirty="0" sz="1200" spc="27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2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área</a:t>
            </a:r>
            <a:r>
              <a:rPr dirty="0" sz="1200" spc="27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privativa,</a:t>
            </a:r>
            <a:r>
              <a:rPr dirty="0" sz="1200" spc="27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foi</a:t>
            </a:r>
            <a:r>
              <a:rPr dirty="0" sz="1200" spc="28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28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R$</a:t>
            </a:r>
            <a:r>
              <a:rPr dirty="0" sz="1200" spc="28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13.166</a:t>
            </a:r>
            <a:r>
              <a:rPr dirty="0" sz="1200" spc="28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em </a:t>
            </a:r>
            <a:r>
              <a:rPr dirty="0" sz="1200" spc="-10" b="1">
                <a:latin typeface="Tahoma"/>
                <a:cs typeface="Tahoma"/>
              </a:rPr>
              <a:t>janeiro/2024</a:t>
            </a:r>
            <a:endParaRPr sz="1200">
              <a:latin typeface="Tahoma"/>
              <a:cs typeface="Tahoma"/>
            </a:endParaRPr>
          </a:p>
          <a:p>
            <a:pPr marL="299720" indent="-287020">
              <a:lnSpc>
                <a:spcPct val="100000"/>
              </a:lnSpc>
              <a:spcBef>
                <a:spcPts val="720"/>
              </a:spcBef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Os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padrões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Alto,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Luxo</a:t>
            </a:r>
            <a:r>
              <a:rPr dirty="0" sz="1200" spc="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Super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Luxo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possuem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preços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superiores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à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média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da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cidade.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183639" y="1464983"/>
            <a:ext cx="9306560" cy="3326765"/>
            <a:chOff x="1183639" y="1464983"/>
            <a:chExt cx="9306560" cy="332676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3639" y="1464983"/>
              <a:ext cx="9306560" cy="332634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081" y="1731091"/>
              <a:ext cx="9030840" cy="306023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83640" y="4781827"/>
              <a:ext cx="9306560" cy="9525"/>
            </a:xfrm>
            <a:custGeom>
              <a:avLst/>
              <a:gdLst/>
              <a:ahLst/>
              <a:cxnLst/>
              <a:rect l="l" t="t" r="r" b="b"/>
              <a:pathLst>
                <a:path w="9306560" h="9525">
                  <a:moveTo>
                    <a:pt x="0" y="0"/>
                  </a:moveTo>
                  <a:lnTo>
                    <a:pt x="0" y="9503"/>
                  </a:lnTo>
                  <a:lnTo>
                    <a:pt x="9306560" y="9504"/>
                  </a:lnTo>
                  <a:lnTo>
                    <a:pt x="9306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736053" y="2809778"/>
              <a:ext cx="8202930" cy="0"/>
            </a:xfrm>
            <a:custGeom>
              <a:avLst/>
              <a:gdLst/>
              <a:ahLst/>
              <a:cxnLst/>
              <a:rect l="l" t="t" r="r" b="b"/>
              <a:pathLst>
                <a:path w="8202930" h="0">
                  <a:moveTo>
                    <a:pt x="0" y="0"/>
                  </a:moveTo>
                  <a:lnTo>
                    <a:pt x="1370327" y="0"/>
                  </a:lnTo>
                  <a:lnTo>
                    <a:pt x="2731139" y="0"/>
                  </a:lnTo>
                  <a:lnTo>
                    <a:pt x="4101467" y="0"/>
                  </a:lnTo>
                  <a:lnTo>
                    <a:pt x="5471794" y="0"/>
                  </a:lnTo>
                  <a:lnTo>
                    <a:pt x="6842122" y="0"/>
                  </a:lnTo>
                  <a:lnTo>
                    <a:pt x="8202934" y="0"/>
                  </a:lnTo>
                </a:path>
              </a:pathLst>
            </a:custGeom>
            <a:ln w="66526">
              <a:solidFill>
                <a:srgbClr val="FFD4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474339" y="3717395"/>
            <a:ext cx="523875" cy="19050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2476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r>
              <a:rPr dirty="0" sz="950" spc="-10" b="1">
                <a:solidFill>
                  <a:srgbClr val="FFFFFF"/>
                </a:solidFill>
                <a:latin typeface="Tahoma"/>
                <a:cs typeface="Tahoma"/>
              </a:rPr>
              <a:t>12.954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82751" y="4249611"/>
            <a:ext cx="438150" cy="19050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26034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04"/>
              </a:spcBef>
            </a:pPr>
            <a:r>
              <a:rPr dirty="0" sz="950" spc="-20" b="1">
                <a:solidFill>
                  <a:srgbClr val="FFFFFF"/>
                </a:solidFill>
                <a:latin typeface="Tahoma"/>
                <a:cs typeface="Tahoma"/>
              </a:rPr>
              <a:t>5.955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53079" y="4097549"/>
            <a:ext cx="438150" cy="19050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26034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204"/>
              </a:spcBef>
            </a:pPr>
            <a:r>
              <a:rPr dirty="0" sz="950" spc="-20" b="1">
                <a:solidFill>
                  <a:srgbClr val="FFFFFF"/>
                </a:solidFill>
                <a:latin typeface="Tahoma"/>
                <a:cs typeface="Tahoma"/>
              </a:rPr>
              <a:t>7.894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623406" y="4088046"/>
            <a:ext cx="438150" cy="19050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26034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204"/>
              </a:spcBef>
            </a:pPr>
            <a:r>
              <a:rPr dirty="0" sz="950" spc="-20" b="1">
                <a:solidFill>
                  <a:srgbClr val="FFFFFF"/>
                </a:solidFill>
                <a:latin typeface="Tahoma"/>
                <a:cs typeface="Tahoma"/>
              </a:rPr>
              <a:t>8.130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946153" y="3574838"/>
            <a:ext cx="523875" cy="19050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2349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185"/>
              </a:spcBef>
            </a:pPr>
            <a:r>
              <a:rPr dirty="0" sz="950" spc="-10" b="1">
                <a:solidFill>
                  <a:srgbClr val="FFFFFF"/>
                </a:solidFill>
                <a:latin typeface="Tahoma"/>
                <a:cs typeface="Tahoma"/>
              </a:rPr>
              <a:t>14.852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316481" y="3489303"/>
            <a:ext cx="514350" cy="19050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2349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85"/>
              </a:spcBef>
            </a:pPr>
            <a:r>
              <a:rPr dirty="0" sz="950" spc="-10" b="1">
                <a:solidFill>
                  <a:srgbClr val="FFFFFF"/>
                </a:solidFill>
                <a:latin typeface="Tahoma"/>
                <a:cs typeface="Tahoma"/>
              </a:rPr>
              <a:t>16.072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677293" y="3175676"/>
            <a:ext cx="523875" cy="190500"/>
          </a:xfrm>
          <a:prstGeom prst="rect">
            <a:avLst/>
          </a:prstGeom>
          <a:solidFill>
            <a:srgbClr val="4F6128"/>
          </a:solidFill>
        </p:spPr>
        <p:txBody>
          <a:bodyPr wrap="square" lIns="0" tIns="234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185"/>
              </a:spcBef>
            </a:pPr>
            <a:r>
              <a:rPr dirty="0" sz="950" spc="-10" b="1">
                <a:solidFill>
                  <a:srgbClr val="FFFFFF"/>
                </a:solidFill>
                <a:latin typeface="Tahoma"/>
                <a:cs typeface="Tahoma"/>
              </a:rPr>
              <a:t>20.170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010359" y="2719492"/>
            <a:ext cx="480059" cy="19050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2225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175"/>
              </a:spcBef>
            </a:pPr>
            <a:r>
              <a:rPr dirty="0" sz="950" spc="-10" b="1">
                <a:latin typeface="Tahoma"/>
                <a:cs typeface="Tahoma"/>
              </a:rPr>
              <a:t>13.166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96868" y="4869477"/>
            <a:ext cx="46291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latin typeface="Tahoma"/>
                <a:cs typeface="Tahoma"/>
              </a:rPr>
              <a:t>Especial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788688" y="4869477"/>
            <a:ext cx="60642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latin typeface="Tahoma"/>
                <a:cs typeface="Tahoma"/>
              </a:rPr>
              <a:t>Econômico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06596" y="4869477"/>
            <a:ext cx="521334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latin typeface="Tahoma"/>
                <a:cs typeface="Tahoma"/>
              </a:rPr>
              <a:t>Standard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087615" y="4869478"/>
            <a:ext cx="23558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20">
                <a:latin typeface="Tahoma"/>
                <a:cs typeface="Tahoma"/>
              </a:rPr>
              <a:t>Alto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431773" y="4869478"/>
            <a:ext cx="27368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20">
                <a:latin typeface="Tahoma"/>
                <a:cs typeface="Tahoma"/>
              </a:rPr>
              <a:t>Luxo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618915" y="4869478"/>
            <a:ext cx="635000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>
                <a:latin typeface="Tahoma"/>
                <a:cs typeface="Tahoma"/>
              </a:rPr>
              <a:t>Super</a:t>
            </a:r>
            <a:r>
              <a:rPr dirty="0" sz="950" spc="120">
                <a:latin typeface="Tahoma"/>
                <a:cs typeface="Tahoma"/>
              </a:rPr>
              <a:t> </a:t>
            </a:r>
            <a:r>
              <a:rPr dirty="0" sz="950" spc="-20">
                <a:latin typeface="Tahoma"/>
                <a:cs typeface="Tahoma"/>
              </a:rPr>
              <a:t>Luxo</a:t>
            </a:r>
            <a:endParaRPr sz="950">
              <a:latin typeface="Tahoma"/>
              <a:cs typeface="Tahoma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1790" y="5161990"/>
            <a:ext cx="285484" cy="123550"/>
          </a:xfrm>
          <a:prstGeom prst="rect">
            <a:avLst/>
          </a:prstGeom>
        </p:spPr>
      </p:pic>
      <p:sp>
        <p:nvSpPr>
          <p:cNvPr id="27" name="object 27" descr=""/>
          <p:cNvSpPr/>
          <p:nvPr/>
        </p:nvSpPr>
        <p:spPr>
          <a:xfrm>
            <a:off x="6027843" y="5223765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904" y="0"/>
                </a:lnTo>
              </a:path>
            </a:pathLst>
          </a:custGeom>
          <a:ln w="50688">
            <a:solidFill>
              <a:srgbClr val="FFD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4948857" y="4869477"/>
            <a:ext cx="2078989" cy="4413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R="296545">
              <a:lnSpc>
                <a:spcPct val="100000"/>
              </a:lnSpc>
              <a:spcBef>
                <a:spcPts val="120"/>
              </a:spcBef>
            </a:pPr>
            <a:r>
              <a:rPr dirty="0" sz="950" spc="-20">
                <a:latin typeface="Tahoma"/>
                <a:cs typeface="Tahoma"/>
              </a:rPr>
              <a:t>Médio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1348105" algn="l"/>
              </a:tabLst>
            </a:pPr>
            <a:r>
              <a:rPr dirty="0" sz="950">
                <a:latin typeface="Tahoma"/>
                <a:cs typeface="Tahoma"/>
              </a:rPr>
              <a:t>R$/m²</a:t>
            </a:r>
            <a:r>
              <a:rPr dirty="0" sz="950" spc="15">
                <a:latin typeface="Tahoma"/>
                <a:cs typeface="Tahoma"/>
              </a:rPr>
              <a:t> </a:t>
            </a:r>
            <a:r>
              <a:rPr dirty="0" sz="950" spc="-10">
                <a:latin typeface="Tahoma"/>
                <a:cs typeface="Tahoma"/>
              </a:rPr>
              <a:t>Privativa</a:t>
            </a:r>
            <a:r>
              <a:rPr dirty="0" sz="950">
                <a:latin typeface="Tahoma"/>
                <a:cs typeface="Tahoma"/>
              </a:rPr>
              <a:t>	Média</a:t>
            </a:r>
            <a:r>
              <a:rPr dirty="0" sz="950" spc="55">
                <a:latin typeface="Tahoma"/>
                <a:cs typeface="Tahoma"/>
              </a:rPr>
              <a:t> </a:t>
            </a:r>
            <a:r>
              <a:rPr dirty="0" sz="950" spc="-20">
                <a:latin typeface="Tahoma"/>
                <a:cs typeface="Tahoma"/>
              </a:rPr>
              <a:t>R$/m²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238500" y="6484875"/>
            <a:ext cx="6595109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43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484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PREÇO</a:t>
            </a:r>
            <a:r>
              <a:rPr dirty="0" sz="2000" spc="-40"/>
              <a:t> </a:t>
            </a:r>
            <a:r>
              <a:rPr dirty="0" sz="2000"/>
              <a:t>MÉDIO</a:t>
            </a:r>
            <a:r>
              <a:rPr dirty="0" sz="2000" spc="-50"/>
              <a:t> </a:t>
            </a:r>
            <a:r>
              <a:rPr dirty="0" sz="2000"/>
              <a:t>DO</a:t>
            </a:r>
            <a:r>
              <a:rPr dirty="0" sz="2000" spc="-20"/>
              <a:t> </a:t>
            </a:r>
            <a:r>
              <a:rPr dirty="0" sz="2000"/>
              <a:t>M²</a:t>
            </a:r>
            <a:r>
              <a:rPr dirty="0" sz="2000" spc="-10"/>
              <a:t> </a:t>
            </a:r>
            <a:r>
              <a:rPr dirty="0" sz="2000"/>
              <a:t>PRIVATIVO</a:t>
            </a:r>
            <a:r>
              <a:rPr dirty="0" sz="2000" spc="-10"/>
              <a:t> </a:t>
            </a:r>
            <a:r>
              <a:rPr dirty="0" sz="2000"/>
              <a:t>POR</a:t>
            </a:r>
            <a:r>
              <a:rPr dirty="0" sz="2000" spc="-15"/>
              <a:t> </a:t>
            </a:r>
            <a:r>
              <a:rPr dirty="0" sz="2000"/>
              <a:t>REGIÕES</a:t>
            </a:r>
            <a:r>
              <a:rPr dirty="0" sz="2000" spc="-90"/>
              <a:t> </a:t>
            </a:r>
            <a:r>
              <a:rPr dirty="0" sz="2000" spc="-10"/>
              <a:t>(R$/m²)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259" y="1638300"/>
            <a:ext cx="11104880" cy="44577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238500" y="6484875"/>
            <a:ext cx="6595109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43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4861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PREÇO</a:t>
            </a:r>
            <a:r>
              <a:rPr dirty="0" sz="2400" spc="-50"/>
              <a:t> </a:t>
            </a:r>
            <a:r>
              <a:rPr dirty="0" sz="2400"/>
              <a:t>MÉDIO</a:t>
            </a:r>
            <a:r>
              <a:rPr dirty="0" sz="2400" spc="-40"/>
              <a:t> </a:t>
            </a:r>
            <a:r>
              <a:rPr dirty="0" sz="2400"/>
              <a:t>DO</a:t>
            </a:r>
            <a:r>
              <a:rPr dirty="0" sz="2400" spc="-45"/>
              <a:t> </a:t>
            </a:r>
            <a:r>
              <a:rPr dirty="0" sz="2400"/>
              <a:t>M²</a:t>
            </a:r>
            <a:r>
              <a:rPr dirty="0" sz="2400" spc="-35"/>
              <a:t> </a:t>
            </a:r>
            <a:r>
              <a:rPr dirty="0" sz="2400"/>
              <a:t>PRIVATIVO</a:t>
            </a:r>
            <a:r>
              <a:rPr dirty="0" sz="2400" spc="-30"/>
              <a:t> </a:t>
            </a:r>
            <a:r>
              <a:rPr dirty="0" sz="2400"/>
              <a:t>POR</a:t>
            </a:r>
            <a:r>
              <a:rPr dirty="0" sz="2400" spc="-45"/>
              <a:t> </a:t>
            </a:r>
            <a:r>
              <a:rPr dirty="0" sz="2400"/>
              <a:t>REGIÕES</a:t>
            </a:r>
            <a:r>
              <a:rPr dirty="0" sz="2400" spc="-20"/>
              <a:t> </a:t>
            </a:r>
            <a:r>
              <a:rPr dirty="0" sz="2400" spc="-10"/>
              <a:t>(R$/m²)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8000" y="1394460"/>
            <a:ext cx="8171180" cy="47879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238500" y="6484875"/>
            <a:ext cx="6595109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43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166" rIns="0" bIns="0" rtlCol="0" vert="horz">
            <a:spAutoFit/>
          </a:bodyPr>
          <a:lstStyle/>
          <a:p>
            <a:pPr marL="3536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TEMPO</a:t>
            </a:r>
            <a:r>
              <a:rPr dirty="0" sz="2000" spc="-40"/>
              <a:t> </a:t>
            </a:r>
            <a:r>
              <a:rPr dirty="0" sz="2000"/>
              <a:t>MÉDIO</a:t>
            </a:r>
            <a:r>
              <a:rPr dirty="0" sz="2000" spc="-60"/>
              <a:t> </a:t>
            </a:r>
            <a:r>
              <a:rPr dirty="0" sz="2000"/>
              <a:t>OFERTA</a:t>
            </a:r>
            <a:r>
              <a:rPr dirty="0" sz="2000" spc="-30"/>
              <a:t> </a:t>
            </a:r>
            <a:r>
              <a:rPr dirty="0" sz="2000"/>
              <a:t>LANÇADA</a:t>
            </a:r>
            <a:r>
              <a:rPr dirty="0" sz="2000" spc="-15"/>
              <a:t> </a:t>
            </a:r>
            <a:r>
              <a:rPr dirty="0" sz="2000"/>
              <a:t>E</a:t>
            </a:r>
            <a:r>
              <a:rPr dirty="0" sz="2000" spc="-25"/>
              <a:t> </a:t>
            </a:r>
            <a:r>
              <a:rPr dirty="0" sz="2000"/>
              <a:t>FINAL</a:t>
            </a:r>
            <a:r>
              <a:rPr dirty="0" sz="2000" spc="-25"/>
              <a:t> </a:t>
            </a:r>
            <a:r>
              <a:rPr dirty="0" sz="2000"/>
              <a:t>POR</a:t>
            </a:r>
            <a:r>
              <a:rPr dirty="0" sz="2000" spc="-25"/>
              <a:t> </a:t>
            </a:r>
            <a:r>
              <a:rPr dirty="0" sz="2000"/>
              <a:t>TIPOLOGIA</a:t>
            </a:r>
            <a:r>
              <a:rPr dirty="0" sz="2000" spc="-30"/>
              <a:t> </a:t>
            </a:r>
            <a:r>
              <a:rPr dirty="0" sz="2000"/>
              <a:t>BELO</a:t>
            </a:r>
            <a:r>
              <a:rPr dirty="0" sz="2000" spc="-60"/>
              <a:t> </a:t>
            </a:r>
            <a:r>
              <a:rPr dirty="0" sz="2000"/>
              <a:t>HORIZONTE</a:t>
            </a:r>
            <a:r>
              <a:rPr dirty="0" sz="2000" spc="-30"/>
              <a:t> </a:t>
            </a:r>
            <a:r>
              <a:rPr dirty="0" sz="2000" spc="-50"/>
              <a:t>E</a:t>
            </a:r>
            <a:endParaRPr sz="2000"/>
          </a:p>
          <a:p>
            <a:pPr marL="353695">
              <a:lnSpc>
                <a:spcPts val="2270"/>
              </a:lnSpc>
            </a:pPr>
            <a:r>
              <a:rPr dirty="0" sz="2000"/>
              <a:t>NOVA</a:t>
            </a:r>
            <a:r>
              <a:rPr dirty="0" sz="2000" spc="-30"/>
              <a:t> </a:t>
            </a:r>
            <a:r>
              <a:rPr dirty="0" sz="2000" spc="-20"/>
              <a:t>LIMA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58165" y="5285930"/>
            <a:ext cx="111048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5080" indent="-287655">
              <a:lnSpc>
                <a:spcPct val="150000"/>
              </a:lnSpc>
              <a:spcBef>
                <a:spcPts val="100"/>
              </a:spcBef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2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4.169</a:t>
            </a:r>
            <a:r>
              <a:rPr dirty="0" sz="1200" spc="254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2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residenciais</a:t>
            </a:r>
            <a:r>
              <a:rPr dirty="0" sz="1200" spc="2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2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2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</a:t>
            </a:r>
            <a:r>
              <a:rPr dirty="0" sz="1200" spc="2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</a:t>
            </a:r>
            <a:r>
              <a:rPr dirty="0" sz="1200" spc="2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mês</a:t>
            </a:r>
            <a:r>
              <a:rPr dirty="0" sz="1200" spc="2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2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</a:t>
            </a:r>
            <a:r>
              <a:rPr dirty="0" sz="1200" spc="254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observou-</a:t>
            </a:r>
            <a:r>
              <a:rPr dirty="0" sz="1200" b="1">
                <a:latin typeface="Tahoma"/>
                <a:cs typeface="Tahoma"/>
              </a:rPr>
              <a:t>se</a:t>
            </a:r>
            <a:r>
              <a:rPr dirty="0" sz="1200" spc="2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2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61,9%</a:t>
            </a:r>
            <a:r>
              <a:rPr dirty="0" sz="1200" spc="2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delas</a:t>
            </a:r>
            <a:r>
              <a:rPr dirty="0" sz="1200" spc="2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(2.582</a:t>
            </a:r>
            <a:r>
              <a:rPr dirty="0" sz="1200" spc="254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unidades)</a:t>
            </a:r>
            <a:r>
              <a:rPr dirty="0" sz="1200" spc="2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estavam</a:t>
            </a:r>
            <a:r>
              <a:rPr dirty="0" sz="1200" spc="26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em </a:t>
            </a:r>
            <a:r>
              <a:rPr dirty="0" sz="1200" b="1">
                <a:latin typeface="Tahoma"/>
                <a:cs typeface="Tahoma"/>
              </a:rPr>
              <a:t>construção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(com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tempo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entre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7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 36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meses)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1.443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(34,6%)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encontravam-</a:t>
            </a:r>
            <a:r>
              <a:rPr dirty="0" sz="1200" b="1">
                <a:latin typeface="Tahoma"/>
                <a:cs typeface="Tahoma"/>
              </a:rPr>
              <a:t>se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na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planta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(tempo em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até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6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meses).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8160" y="1859279"/>
            <a:ext cx="8641080" cy="315214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238500" y="6484875"/>
            <a:ext cx="6595109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43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2919" y="454977"/>
            <a:ext cx="10140950" cy="602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70"/>
              </a:lnSpc>
              <a:spcBef>
                <a:spcPts val="100"/>
              </a:spcBef>
            </a:pP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TEMPO</a:t>
            </a:r>
            <a:r>
              <a:rPr dirty="0" sz="2000" spc="-4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MÉDIO</a:t>
            </a:r>
            <a:r>
              <a:rPr dirty="0" sz="2000" spc="-6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OFERTA</a:t>
            </a:r>
            <a:r>
              <a:rPr dirty="0" sz="2000" spc="-3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LANÇADA</a:t>
            </a:r>
            <a:r>
              <a:rPr dirty="0" sz="2000" spc="-15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E</a:t>
            </a:r>
            <a:r>
              <a:rPr dirty="0" sz="2000" spc="-25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FINAL</a:t>
            </a:r>
            <a:r>
              <a:rPr dirty="0" sz="2000" spc="-25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POR</a:t>
            </a:r>
            <a:r>
              <a:rPr dirty="0" sz="2000" spc="-25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TIPOLOGIA</a:t>
            </a:r>
            <a:r>
              <a:rPr dirty="0" sz="2000" spc="-3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BELO</a:t>
            </a:r>
            <a:r>
              <a:rPr dirty="0" sz="2000" spc="-6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HORIZONTE</a:t>
            </a:r>
            <a:r>
              <a:rPr dirty="0" sz="2000" spc="-3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spc="-50" b="1">
                <a:solidFill>
                  <a:srgbClr val="2D3524"/>
                </a:solidFill>
                <a:latin typeface="Tahoma"/>
                <a:cs typeface="Tahoma"/>
              </a:rPr>
              <a:t>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270"/>
              </a:lnSpc>
            </a:pP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NOVA</a:t>
            </a:r>
            <a:r>
              <a:rPr dirty="0" sz="2000" spc="-3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spc="-20" b="1">
                <a:solidFill>
                  <a:srgbClr val="2D3524"/>
                </a:solidFill>
                <a:latin typeface="Tahoma"/>
                <a:cs typeface="Tahoma"/>
              </a:rPr>
              <a:t>LIMA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67839" y="1955800"/>
            <a:ext cx="8656319" cy="315214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238500" y="6484875"/>
            <a:ext cx="6595109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43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166" rIns="0" bIns="0" rtlCol="0" vert="horz">
            <a:spAutoFit/>
          </a:bodyPr>
          <a:lstStyle/>
          <a:p>
            <a:pPr marL="3536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TEMPO</a:t>
            </a:r>
            <a:r>
              <a:rPr dirty="0" sz="2000" spc="-40"/>
              <a:t> </a:t>
            </a:r>
            <a:r>
              <a:rPr dirty="0" sz="2000"/>
              <a:t>MÉDIO</a:t>
            </a:r>
            <a:r>
              <a:rPr dirty="0" sz="2000" spc="-60"/>
              <a:t> </a:t>
            </a:r>
            <a:r>
              <a:rPr dirty="0" sz="2000"/>
              <a:t>OFERTA</a:t>
            </a:r>
            <a:r>
              <a:rPr dirty="0" sz="2000" spc="-35"/>
              <a:t> </a:t>
            </a:r>
            <a:r>
              <a:rPr dirty="0" sz="2000"/>
              <a:t>LANÇADA</a:t>
            </a:r>
            <a:r>
              <a:rPr dirty="0" sz="2000" spc="-15"/>
              <a:t> </a:t>
            </a:r>
            <a:r>
              <a:rPr dirty="0" sz="2000"/>
              <a:t>E</a:t>
            </a:r>
            <a:r>
              <a:rPr dirty="0" sz="2000" spc="-30"/>
              <a:t> </a:t>
            </a:r>
            <a:r>
              <a:rPr dirty="0" sz="2000"/>
              <a:t>FINAL</a:t>
            </a:r>
            <a:r>
              <a:rPr dirty="0" sz="2000" spc="-25"/>
              <a:t> </a:t>
            </a:r>
            <a:r>
              <a:rPr dirty="0" sz="2000"/>
              <a:t>POR</a:t>
            </a:r>
            <a:r>
              <a:rPr dirty="0" sz="2000" spc="-25"/>
              <a:t> </a:t>
            </a:r>
            <a:r>
              <a:rPr dirty="0" sz="2000"/>
              <a:t>PADRÃO</a:t>
            </a:r>
            <a:r>
              <a:rPr dirty="0" sz="2000" spc="-40"/>
              <a:t> </a:t>
            </a:r>
            <a:r>
              <a:rPr dirty="0" sz="2000"/>
              <a:t>BELO</a:t>
            </a:r>
            <a:r>
              <a:rPr dirty="0" sz="2000" spc="-40"/>
              <a:t> </a:t>
            </a:r>
            <a:r>
              <a:rPr dirty="0" sz="2000"/>
              <a:t>HORIZONTE</a:t>
            </a:r>
            <a:r>
              <a:rPr dirty="0" sz="2000" spc="-30"/>
              <a:t> </a:t>
            </a:r>
            <a:r>
              <a:rPr dirty="0" sz="2000"/>
              <a:t>E</a:t>
            </a:r>
            <a:r>
              <a:rPr dirty="0" sz="2000" spc="-30"/>
              <a:t> </a:t>
            </a:r>
            <a:r>
              <a:rPr dirty="0" sz="2000" spc="-20"/>
              <a:t>NOVA</a:t>
            </a:r>
            <a:endParaRPr sz="2000"/>
          </a:p>
          <a:p>
            <a:pPr marL="353695">
              <a:lnSpc>
                <a:spcPts val="2270"/>
              </a:lnSpc>
            </a:pPr>
            <a:r>
              <a:rPr dirty="0" sz="2000" spc="-20"/>
              <a:t>LIMA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79119" y="5484495"/>
            <a:ext cx="10365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2.582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construção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estavam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ofertadas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janeiro/2024,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1.306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eram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padrão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Standard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338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padrão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Luxo.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6260" y="1701800"/>
            <a:ext cx="8564880" cy="34671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238500" y="6484875"/>
            <a:ext cx="6595109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43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2919" y="454977"/>
            <a:ext cx="10571480" cy="602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70"/>
              </a:lnSpc>
              <a:spcBef>
                <a:spcPts val="100"/>
              </a:spcBef>
            </a:pP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TEMPO</a:t>
            </a:r>
            <a:r>
              <a:rPr dirty="0" sz="2000" spc="-4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MÉDIO</a:t>
            </a:r>
            <a:r>
              <a:rPr dirty="0" sz="2000" spc="-6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OFERTA</a:t>
            </a:r>
            <a:r>
              <a:rPr dirty="0" sz="2000" spc="-35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LANÇADA</a:t>
            </a:r>
            <a:r>
              <a:rPr dirty="0" sz="2000" spc="-15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E</a:t>
            </a:r>
            <a:r>
              <a:rPr dirty="0" sz="2000" spc="-3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FINAL</a:t>
            </a:r>
            <a:r>
              <a:rPr dirty="0" sz="2000" spc="-25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POR</a:t>
            </a:r>
            <a:r>
              <a:rPr dirty="0" sz="2000" spc="-25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PADRÃO</a:t>
            </a:r>
            <a:r>
              <a:rPr dirty="0" sz="2000" spc="-4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BELO</a:t>
            </a:r>
            <a:r>
              <a:rPr dirty="0" sz="2000" spc="-4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HORIZONTE</a:t>
            </a:r>
            <a:r>
              <a:rPr dirty="0" sz="2000" spc="-3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2D3524"/>
                </a:solidFill>
                <a:latin typeface="Tahoma"/>
                <a:cs typeface="Tahoma"/>
              </a:rPr>
              <a:t>E</a:t>
            </a:r>
            <a:r>
              <a:rPr dirty="0" sz="2000" spc="-30" b="1">
                <a:solidFill>
                  <a:srgbClr val="2D3524"/>
                </a:solidFill>
                <a:latin typeface="Tahoma"/>
                <a:cs typeface="Tahoma"/>
              </a:rPr>
              <a:t> </a:t>
            </a:r>
            <a:r>
              <a:rPr dirty="0" sz="2000" spc="-20" b="1">
                <a:solidFill>
                  <a:srgbClr val="2D3524"/>
                </a:solidFill>
                <a:latin typeface="Tahoma"/>
                <a:cs typeface="Tahoma"/>
              </a:rPr>
              <a:t>NOVA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270"/>
              </a:lnSpc>
            </a:pPr>
            <a:r>
              <a:rPr dirty="0" sz="2000" spc="-20" b="1">
                <a:solidFill>
                  <a:srgbClr val="2D3524"/>
                </a:solidFill>
                <a:latin typeface="Tahoma"/>
                <a:cs typeface="Tahoma"/>
              </a:rPr>
              <a:t>LIMA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1339" y="1981200"/>
            <a:ext cx="8554719" cy="34671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238500" y="6484875"/>
            <a:ext cx="6595109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43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80" y="1757679"/>
            <a:ext cx="11107420" cy="3200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19" y="590296"/>
            <a:ext cx="942594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30725" algn="l"/>
              </a:tabLst>
            </a:pPr>
            <a:r>
              <a:rPr dirty="0" sz="2000"/>
              <a:t>MERCADO</a:t>
            </a:r>
            <a:r>
              <a:rPr dirty="0" sz="2000" spc="-50"/>
              <a:t> </a:t>
            </a:r>
            <a:r>
              <a:rPr dirty="0" sz="2000"/>
              <a:t>EM</a:t>
            </a:r>
            <a:r>
              <a:rPr dirty="0" sz="2000" spc="-55"/>
              <a:t> </a:t>
            </a:r>
            <a:r>
              <a:rPr dirty="0" sz="2000" spc="-10"/>
              <a:t>COMERCIALIZAÇÃO</a:t>
            </a:r>
            <a:r>
              <a:rPr dirty="0" sz="2000"/>
              <a:t>	POR</a:t>
            </a:r>
            <a:r>
              <a:rPr dirty="0" sz="2000" spc="-35"/>
              <a:t> </a:t>
            </a:r>
            <a:r>
              <a:rPr dirty="0" sz="2000"/>
              <a:t>ANO</a:t>
            </a:r>
            <a:r>
              <a:rPr dirty="0" sz="2000" spc="-30"/>
              <a:t> </a:t>
            </a:r>
            <a:r>
              <a:rPr dirty="0" sz="2000"/>
              <a:t>DE</a:t>
            </a:r>
            <a:r>
              <a:rPr dirty="0" sz="2000" spc="-50"/>
              <a:t> </a:t>
            </a:r>
            <a:r>
              <a:rPr dirty="0" sz="2000"/>
              <a:t>LANÇAMENTO</a:t>
            </a:r>
            <a:r>
              <a:rPr dirty="0" sz="2000" spc="-10"/>
              <a:t> </a:t>
            </a:r>
            <a:r>
              <a:rPr dirty="0" sz="2000"/>
              <a:t>X</a:t>
            </a:r>
            <a:r>
              <a:rPr dirty="0" sz="2000" spc="-40"/>
              <a:t> </a:t>
            </a:r>
            <a:r>
              <a:rPr dirty="0" sz="2000" spc="-10"/>
              <a:t>PADRÃO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34352" y="5887084"/>
            <a:ext cx="659510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Tahoma"/>
                <a:cs typeface="Tahoma"/>
              </a:rPr>
              <a:t>*ATÉ</a:t>
            </a:r>
            <a:r>
              <a:rPr dirty="0" sz="1000" spc="-4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JANEIRO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53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534352" y="5177790"/>
            <a:ext cx="80683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Padrões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Standard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Luxo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são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os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responsáveis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pelo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maior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número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de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disponíveis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para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venda.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95387" y="4247895"/>
            <a:ext cx="946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919" y="590296"/>
            <a:ext cx="942594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30725" algn="l"/>
              </a:tabLst>
            </a:pPr>
            <a:r>
              <a:rPr dirty="0" sz="2000"/>
              <a:t>MERCADO</a:t>
            </a:r>
            <a:r>
              <a:rPr dirty="0" sz="2000" spc="-50"/>
              <a:t> </a:t>
            </a:r>
            <a:r>
              <a:rPr dirty="0" sz="2000"/>
              <a:t>EM</a:t>
            </a:r>
            <a:r>
              <a:rPr dirty="0" sz="2000" spc="-55"/>
              <a:t> </a:t>
            </a:r>
            <a:r>
              <a:rPr dirty="0" sz="2000" spc="-10"/>
              <a:t>COMERCIALIZAÇÃO</a:t>
            </a:r>
            <a:r>
              <a:rPr dirty="0" sz="2000"/>
              <a:t>	POR</a:t>
            </a:r>
            <a:r>
              <a:rPr dirty="0" sz="2000" spc="-35"/>
              <a:t> </a:t>
            </a:r>
            <a:r>
              <a:rPr dirty="0" sz="2000"/>
              <a:t>ANO</a:t>
            </a:r>
            <a:r>
              <a:rPr dirty="0" sz="2000" spc="-30"/>
              <a:t> </a:t>
            </a:r>
            <a:r>
              <a:rPr dirty="0" sz="2000"/>
              <a:t>DE</a:t>
            </a:r>
            <a:r>
              <a:rPr dirty="0" sz="2000" spc="-50"/>
              <a:t> </a:t>
            </a:r>
            <a:r>
              <a:rPr dirty="0" sz="2000"/>
              <a:t>LANÇAMENTO</a:t>
            </a:r>
            <a:r>
              <a:rPr dirty="0" sz="2000" spc="-10"/>
              <a:t> </a:t>
            </a:r>
            <a:r>
              <a:rPr dirty="0" sz="2000"/>
              <a:t>X</a:t>
            </a:r>
            <a:r>
              <a:rPr dirty="0" sz="2000" spc="-40"/>
              <a:t> </a:t>
            </a:r>
            <a:r>
              <a:rPr dirty="0" sz="2000" spc="-10"/>
              <a:t>PADRÃO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76897" y="5887084"/>
            <a:ext cx="659510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Tahoma"/>
                <a:cs typeface="Tahoma"/>
              </a:rPr>
              <a:t>*ATÉ</a:t>
            </a:r>
            <a:r>
              <a:rPr dirty="0" sz="1000" spc="-4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JANEIRO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559" y="1907539"/>
            <a:ext cx="11104880" cy="315213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53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3" y="0"/>
            <a:ext cx="12189460" cy="6856730"/>
            <a:chOff x="243" y="0"/>
            <a:chExt cx="12189460" cy="68567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2460" y="1046480"/>
              <a:ext cx="5052059" cy="533908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" y="0"/>
              <a:ext cx="12189206" cy="68564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79" y="3825240"/>
              <a:ext cx="1216659" cy="254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7260" y="6385559"/>
              <a:ext cx="802639" cy="215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659" y="6156959"/>
              <a:ext cx="1884680" cy="51815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60717" y="2786062"/>
            <a:ext cx="9963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 b="1">
                <a:solidFill>
                  <a:srgbClr val="2D3524"/>
                </a:solidFill>
                <a:latin typeface="Tahoma"/>
                <a:cs typeface="Tahoma"/>
              </a:rPr>
              <a:t>05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53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3060" y="2127059"/>
            <a:ext cx="3224530" cy="23888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034" marR="5080">
              <a:lnSpc>
                <a:spcPct val="110100"/>
              </a:lnSpc>
              <a:spcBef>
                <a:spcPts val="95"/>
              </a:spcBef>
            </a:pPr>
            <a:r>
              <a:rPr dirty="0" sz="4000"/>
              <a:t>ANÁLISE</a:t>
            </a:r>
            <a:r>
              <a:rPr dirty="0" sz="4000" spc="-204"/>
              <a:t> </a:t>
            </a:r>
            <a:r>
              <a:rPr dirty="0" sz="4000" spc="-25"/>
              <a:t>DO </a:t>
            </a:r>
            <a:r>
              <a:rPr dirty="0" sz="4000" spc="-10"/>
              <a:t>MERCADO COMERCIAL</a:t>
            </a:r>
            <a:endParaRPr sz="4000"/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600">
                <a:solidFill>
                  <a:srgbClr val="767070"/>
                </a:solidFill>
              </a:rPr>
              <a:t>JANEIRO</a:t>
            </a:r>
            <a:r>
              <a:rPr dirty="0" sz="1600" spc="-50">
                <a:solidFill>
                  <a:srgbClr val="767070"/>
                </a:solidFill>
              </a:rPr>
              <a:t> </a:t>
            </a:r>
            <a:r>
              <a:rPr dirty="0" sz="1600" spc="-20">
                <a:solidFill>
                  <a:srgbClr val="767070"/>
                </a:solidFill>
              </a:rPr>
              <a:t>2024</a:t>
            </a:r>
            <a:endParaRPr sz="16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166" rIns="0" bIns="0" rtlCol="0" vert="horz">
            <a:spAutoFit/>
          </a:bodyPr>
          <a:lstStyle/>
          <a:p>
            <a:pPr marL="3536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UNIDADES</a:t>
            </a:r>
            <a:r>
              <a:rPr dirty="0" sz="2000" spc="-50"/>
              <a:t> </a:t>
            </a:r>
            <a:r>
              <a:rPr dirty="0" sz="2000"/>
              <a:t>COMERCIAIS</a:t>
            </a:r>
            <a:r>
              <a:rPr dirty="0" sz="2000" spc="-50"/>
              <a:t> </a:t>
            </a:r>
            <a:r>
              <a:rPr dirty="0" sz="2000"/>
              <a:t>EM</a:t>
            </a:r>
            <a:r>
              <a:rPr dirty="0" sz="2000" spc="-45"/>
              <a:t> </a:t>
            </a:r>
            <a:r>
              <a:rPr dirty="0" sz="2000" spc="-10"/>
              <a:t>OFERTA</a:t>
            </a:r>
            <a:endParaRPr sz="2000"/>
          </a:p>
          <a:p>
            <a:pPr marL="426720">
              <a:lnSpc>
                <a:spcPts val="2270"/>
              </a:lnSpc>
            </a:pPr>
            <a:r>
              <a:rPr dirty="0" sz="2000"/>
              <a:t>BELO</a:t>
            </a:r>
            <a:r>
              <a:rPr dirty="0" sz="2000" spc="-45"/>
              <a:t> </a:t>
            </a:r>
            <a:r>
              <a:rPr dirty="0" sz="2000"/>
              <a:t>HORIZONTE</a:t>
            </a:r>
            <a:r>
              <a:rPr dirty="0" sz="2000" spc="-35"/>
              <a:t> </a:t>
            </a:r>
            <a:r>
              <a:rPr dirty="0" sz="2000"/>
              <a:t>E</a:t>
            </a:r>
            <a:r>
              <a:rPr dirty="0" sz="2000" spc="-25"/>
              <a:t> </a:t>
            </a:r>
            <a:r>
              <a:rPr dirty="0" sz="2000"/>
              <a:t>NOVA</a:t>
            </a:r>
            <a:r>
              <a:rPr dirty="0" sz="2000" spc="-35"/>
              <a:t> </a:t>
            </a:r>
            <a:r>
              <a:rPr dirty="0" sz="2000" spc="-20"/>
              <a:t>LIMA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57200" y="5470397"/>
            <a:ext cx="10946765" cy="108077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25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comercial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lançada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</a:t>
            </a:r>
            <a:r>
              <a:rPr dirty="0" sz="1200" spc="6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correspondeu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774</a:t>
            </a:r>
            <a:r>
              <a:rPr dirty="0" sz="1200" spc="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final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a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100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observou-</a:t>
            </a:r>
            <a:r>
              <a:rPr dirty="0" sz="1200" b="1">
                <a:latin typeface="Tahoma"/>
                <a:cs typeface="Tahoma"/>
              </a:rPr>
              <a:t>se</a:t>
            </a:r>
            <a:r>
              <a:rPr dirty="0" sz="1200" spc="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12,9%</a:t>
            </a:r>
            <a:r>
              <a:rPr dirty="0" sz="1200" spc="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dos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imóveis</a:t>
            </a:r>
            <a:r>
              <a:rPr dirty="0" sz="1200" spc="45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que</a:t>
            </a:r>
            <a:endParaRPr sz="1200">
              <a:latin typeface="Tahoma"/>
              <a:cs typeface="Tahoma"/>
            </a:endParaRPr>
          </a:p>
          <a:p>
            <a:pPr marL="299720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Tahoma"/>
                <a:cs typeface="Tahoma"/>
              </a:rPr>
              <a:t>entraram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no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mercado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estavam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disponíveis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para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venda.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200">
              <a:latin typeface="Tahoma"/>
              <a:cs typeface="Tahoma"/>
            </a:endParaRPr>
          </a:p>
          <a:p>
            <a:pPr marL="2916555">
              <a:lnSpc>
                <a:spcPct val="100000"/>
              </a:lnSpc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 MERCADO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4660" y="1277619"/>
            <a:ext cx="8407400" cy="400812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53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166" rIns="0" bIns="0" rtlCol="0" vert="horz">
            <a:spAutoFit/>
          </a:bodyPr>
          <a:lstStyle/>
          <a:p>
            <a:pPr marL="353695">
              <a:lnSpc>
                <a:spcPts val="2270"/>
              </a:lnSpc>
              <a:spcBef>
                <a:spcPts val="100"/>
              </a:spcBef>
            </a:pPr>
            <a:r>
              <a:rPr dirty="0" sz="2000"/>
              <a:t>MERCADO</a:t>
            </a:r>
            <a:r>
              <a:rPr dirty="0" sz="2000" spc="-25"/>
              <a:t> </a:t>
            </a:r>
            <a:r>
              <a:rPr dirty="0" sz="2000"/>
              <a:t>EM</a:t>
            </a:r>
            <a:r>
              <a:rPr dirty="0" sz="2000" spc="-40"/>
              <a:t> </a:t>
            </a:r>
            <a:r>
              <a:rPr dirty="0" sz="2000" spc="-10"/>
              <a:t>COMERCIALIZAÇÃO</a:t>
            </a:r>
            <a:endParaRPr sz="2000"/>
          </a:p>
          <a:p>
            <a:pPr marL="353695">
              <a:lnSpc>
                <a:spcPts val="2270"/>
              </a:lnSpc>
            </a:pPr>
            <a:r>
              <a:rPr dirty="0" sz="2000"/>
              <a:t>(OFERTA</a:t>
            </a:r>
            <a:r>
              <a:rPr dirty="0" sz="2000" spc="-40"/>
              <a:t> </a:t>
            </a:r>
            <a:r>
              <a:rPr dirty="0" sz="2000"/>
              <a:t>COMERCIAL)</a:t>
            </a:r>
            <a:r>
              <a:rPr dirty="0" sz="2000" spc="-35"/>
              <a:t> </a:t>
            </a:r>
            <a:r>
              <a:rPr dirty="0" sz="2000"/>
              <a:t>POR</a:t>
            </a:r>
            <a:r>
              <a:rPr dirty="0" sz="2000" spc="-55"/>
              <a:t> </a:t>
            </a:r>
            <a:r>
              <a:rPr dirty="0" sz="2000"/>
              <a:t>ANO</a:t>
            </a:r>
            <a:r>
              <a:rPr dirty="0" sz="2000" spc="-25"/>
              <a:t> </a:t>
            </a:r>
            <a:r>
              <a:rPr dirty="0" sz="2000"/>
              <a:t>DE</a:t>
            </a:r>
            <a:r>
              <a:rPr dirty="0" sz="2000" spc="-45"/>
              <a:t> </a:t>
            </a:r>
            <a:r>
              <a:rPr dirty="0" sz="2000" spc="-10"/>
              <a:t>LANÇAMENTO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24205" y="5180646"/>
            <a:ext cx="10949305" cy="57404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815"/>
              </a:spcBef>
              <a:buFont typeface="VL PGothic"/>
              <a:buChar char="✓"/>
              <a:tabLst>
                <a:tab pos="299720" algn="l"/>
              </a:tabLst>
            </a:pP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19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100</a:t>
            </a:r>
            <a:r>
              <a:rPr dirty="0" sz="1200" spc="1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17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comerciais</a:t>
            </a:r>
            <a:r>
              <a:rPr dirty="0" sz="1200" spc="1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18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estavam</a:t>
            </a:r>
            <a:r>
              <a:rPr dirty="0" sz="1200" spc="17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disponíveis</a:t>
            </a:r>
            <a:r>
              <a:rPr dirty="0" sz="1200" spc="17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para</a:t>
            </a:r>
            <a:r>
              <a:rPr dirty="0" sz="1200" spc="17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comercialização</a:t>
            </a:r>
            <a:r>
              <a:rPr dirty="0" sz="1200" spc="17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1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janeiro/2024,</a:t>
            </a:r>
            <a:r>
              <a:rPr dirty="0" sz="1200" spc="19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91%</a:t>
            </a:r>
            <a:r>
              <a:rPr dirty="0" sz="1200" spc="19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(91</a:t>
            </a:r>
            <a:r>
              <a:rPr dirty="0" sz="1200" spc="18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unidades)</a:t>
            </a:r>
            <a:r>
              <a:rPr dirty="0" sz="1200" spc="18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foram</a:t>
            </a:r>
            <a:r>
              <a:rPr dirty="0" sz="1200" spc="17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lançadas</a:t>
            </a:r>
            <a:r>
              <a:rPr dirty="0" sz="1200" spc="175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em</a:t>
            </a:r>
            <a:endParaRPr sz="1200">
              <a:latin typeface="Tahoma"/>
              <a:cs typeface="Tahoma"/>
            </a:endParaRPr>
          </a:p>
          <a:p>
            <a:pPr marL="299720">
              <a:lnSpc>
                <a:spcPct val="100000"/>
              </a:lnSpc>
              <a:spcBef>
                <a:spcPts val="720"/>
              </a:spcBef>
            </a:pPr>
            <a:r>
              <a:rPr dirty="0" sz="1200" spc="-10" b="1">
                <a:latin typeface="Tahoma"/>
                <a:cs typeface="Tahoma"/>
              </a:rPr>
              <a:t>2022.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5660" y="1986279"/>
            <a:ext cx="7980680" cy="288544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851404" y="4211573"/>
            <a:ext cx="946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238500" y="6376608"/>
            <a:ext cx="6595109" cy="33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6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2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Tahoma"/>
                <a:cs typeface="Tahoma"/>
              </a:rPr>
              <a:t>*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JANEIRO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57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484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OFERTA</a:t>
            </a:r>
            <a:r>
              <a:rPr dirty="0" sz="2000" spc="-65"/>
              <a:t> </a:t>
            </a:r>
            <a:r>
              <a:rPr dirty="0" sz="2000"/>
              <a:t>COMERCIAL</a:t>
            </a:r>
            <a:r>
              <a:rPr dirty="0" sz="2000" spc="-45"/>
              <a:t> </a:t>
            </a:r>
            <a:r>
              <a:rPr dirty="0" sz="2000"/>
              <a:t>POR</a:t>
            </a:r>
            <a:r>
              <a:rPr dirty="0" sz="2000" spc="-75"/>
              <a:t> </a:t>
            </a:r>
            <a:r>
              <a:rPr dirty="0" sz="2000" spc="-10"/>
              <a:t>PADRÃO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348229" y="4826380"/>
            <a:ext cx="7599045" cy="57404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9"/>
              </a:spcBef>
              <a:buFont typeface="VL PGothic"/>
              <a:buChar char="✓"/>
              <a:tabLst>
                <a:tab pos="299085" algn="l"/>
              </a:tabLst>
            </a:pPr>
            <a:r>
              <a:rPr dirty="0" sz="1200" b="1">
                <a:latin typeface="Tahoma"/>
                <a:cs typeface="Tahoma"/>
              </a:rPr>
              <a:t>Das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100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unidades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comerciais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oferta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em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janeiro/2024,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observou-se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que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todas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são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do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padrão</a:t>
            </a:r>
            <a:endParaRPr sz="1200">
              <a:latin typeface="Tahoma"/>
              <a:cs typeface="Tahoma"/>
            </a:endParaRPr>
          </a:p>
          <a:p>
            <a:pPr algn="ctr" marL="288290">
              <a:lnSpc>
                <a:spcPct val="100000"/>
              </a:lnSpc>
              <a:spcBef>
                <a:spcPts val="720"/>
              </a:spcBef>
            </a:pPr>
            <a:r>
              <a:rPr dirty="0" sz="1200" spc="-10" b="1">
                <a:latin typeface="Tahoma"/>
                <a:cs typeface="Tahoma"/>
              </a:rPr>
              <a:t>Alto+.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9139" y="2306320"/>
            <a:ext cx="8199119" cy="225806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238500" y="6557265"/>
            <a:ext cx="6594475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5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4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58</a:t>
            </a:fld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4492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PREÇO</a:t>
            </a:r>
            <a:r>
              <a:rPr dirty="0" sz="2000" spc="-50"/>
              <a:t> </a:t>
            </a:r>
            <a:r>
              <a:rPr dirty="0" sz="2000"/>
              <a:t>MÉDIO</a:t>
            </a:r>
            <a:r>
              <a:rPr dirty="0" sz="2000" spc="-50"/>
              <a:t> </a:t>
            </a:r>
            <a:r>
              <a:rPr dirty="0" sz="2000"/>
              <a:t>DAS</a:t>
            </a:r>
            <a:r>
              <a:rPr dirty="0" sz="2000" spc="-30"/>
              <a:t> </a:t>
            </a:r>
            <a:r>
              <a:rPr dirty="0" sz="2000"/>
              <a:t>UNIDADES</a:t>
            </a:r>
            <a:r>
              <a:rPr dirty="0" sz="2000" spc="-35"/>
              <a:t> </a:t>
            </a:r>
            <a:r>
              <a:rPr dirty="0" sz="2000"/>
              <a:t>COMERCIAIS</a:t>
            </a:r>
            <a:r>
              <a:rPr dirty="0" sz="2000" spc="-40"/>
              <a:t> </a:t>
            </a:r>
            <a:r>
              <a:rPr dirty="0" sz="2000"/>
              <a:t>EM</a:t>
            </a:r>
            <a:r>
              <a:rPr dirty="0" sz="2000" spc="-35"/>
              <a:t> </a:t>
            </a:r>
            <a:r>
              <a:rPr dirty="0" sz="2000"/>
              <a:t>OFERTA</a:t>
            </a:r>
            <a:r>
              <a:rPr dirty="0" sz="2000" spc="-40"/>
              <a:t> </a:t>
            </a:r>
            <a:r>
              <a:rPr dirty="0" sz="2000"/>
              <a:t>POR</a:t>
            </a:r>
            <a:r>
              <a:rPr dirty="0" sz="2000" spc="-50"/>
              <a:t> </a:t>
            </a:r>
            <a:r>
              <a:rPr dirty="0" sz="2000" spc="-10"/>
              <a:t>PADRÃO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3339" y="2260600"/>
            <a:ext cx="6814819" cy="250698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238500" y="6557265"/>
            <a:ext cx="6594475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5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4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58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5005" y="3154362"/>
            <a:ext cx="542036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COMENTÁRIOS</a:t>
            </a:r>
            <a:r>
              <a:rPr dirty="0" sz="3600" spc="-100"/>
              <a:t> </a:t>
            </a:r>
            <a:r>
              <a:rPr dirty="0" sz="3600" spc="-10"/>
              <a:t>GERAIS</a:t>
            </a:r>
            <a:endParaRPr sz="36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900" y="3959859"/>
            <a:ext cx="1216660" cy="254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1720" y="5935979"/>
            <a:ext cx="802640" cy="2158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120" y="5707379"/>
            <a:ext cx="1882139" cy="51815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3" y="0"/>
            <a:ext cx="12189460" cy="6856730"/>
            <a:chOff x="243" y="0"/>
            <a:chExt cx="12189460" cy="68567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8100" y="1008380"/>
              <a:ext cx="6832600" cy="52679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" y="0"/>
              <a:ext cx="12189206" cy="68564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79" y="3825240"/>
              <a:ext cx="1216659" cy="254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7260" y="6385559"/>
              <a:ext cx="802639" cy="215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659" y="6156959"/>
              <a:ext cx="1884680" cy="5181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06650" y="2463139"/>
            <a:ext cx="3531235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dirty="0" sz="4000"/>
              <a:t>ANÁLISE</a:t>
            </a:r>
            <a:r>
              <a:rPr dirty="0" sz="4000" spc="-190"/>
              <a:t> </a:t>
            </a:r>
            <a:r>
              <a:rPr dirty="0" sz="4000" spc="-25"/>
              <a:t>DOS </a:t>
            </a:r>
            <a:r>
              <a:rPr dirty="0" sz="4000" spc="-10"/>
              <a:t>ESGOTADOS</a:t>
            </a:r>
            <a:endParaRPr sz="4000"/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60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660717" y="2786062"/>
            <a:ext cx="9963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 b="1">
                <a:solidFill>
                  <a:srgbClr val="2D3524"/>
                </a:solidFill>
                <a:latin typeface="Tahoma"/>
                <a:cs typeface="Tahoma"/>
              </a:rPr>
              <a:t>06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0253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/>
              <a:t>OFERTA</a:t>
            </a:r>
            <a:r>
              <a:rPr dirty="0" spc="-40"/>
              <a:t> </a:t>
            </a:r>
            <a:r>
              <a:rPr dirty="0"/>
              <a:t>POR</a:t>
            </a:r>
            <a:r>
              <a:rPr dirty="0" spc="-10"/>
              <a:t> </a:t>
            </a:r>
            <a:r>
              <a:rPr dirty="0"/>
              <a:t>TIPOLOGIA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10"/>
              <a:t>ESGOTADOS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80" y="114300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2240" y="2288539"/>
            <a:ext cx="4312920" cy="229361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458464" y="4721479"/>
            <a:ext cx="55619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ahoma"/>
                <a:cs typeface="Tahoma"/>
              </a:rPr>
              <a:t>*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7</a:t>
            </a:r>
            <a:r>
              <a:rPr dirty="0" sz="1400" spc="-3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empreendimentos</a:t>
            </a:r>
            <a:r>
              <a:rPr dirty="0" sz="1400" spc="-3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foram</a:t>
            </a:r>
            <a:r>
              <a:rPr dirty="0" sz="1400" spc="-2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esgotados</a:t>
            </a:r>
            <a:r>
              <a:rPr dirty="0" sz="1400" spc="-2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no</a:t>
            </a:r>
            <a:r>
              <a:rPr dirty="0" sz="1400" spc="-3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mês</a:t>
            </a:r>
            <a:r>
              <a:rPr dirty="0" sz="1400" spc="-4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de</a:t>
            </a:r>
            <a:r>
              <a:rPr dirty="0" sz="1400" spc="-2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janeiro/24.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38500" y="6557265"/>
            <a:ext cx="6594475" cy="17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ahoma"/>
                <a:cs typeface="Tahoma"/>
              </a:rPr>
              <a:t>FONTE:</a:t>
            </a:r>
            <a:r>
              <a:rPr dirty="0" sz="1000" spc="-5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4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DO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MERCADO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IMOBILIÁRIO</a:t>
            </a:r>
            <a:r>
              <a:rPr dirty="0" sz="1000" spc="-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BH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NOVA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LIMA.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BRAIN</a:t>
            </a:r>
            <a:r>
              <a:rPr dirty="0" sz="1000" spc="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-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PESQUISA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b="1">
                <a:latin typeface="Tahoma"/>
                <a:cs typeface="Tahoma"/>
              </a:rPr>
              <a:t>E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CONSULTORIA.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61</a:t>
            </a:fld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3" y="0"/>
            <a:ext cx="12189460" cy="6856730"/>
            <a:chOff x="243" y="0"/>
            <a:chExt cx="12189460" cy="68567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4279" y="1125219"/>
              <a:ext cx="5803900" cy="525018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" y="0"/>
              <a:ext cx="12189206" cy="68564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79" y="3622040"/>
              <a:ext cx="1216659" cy="25653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7260" y="6385559"/>
              <a:ext cx="802639" cy="215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659" y="6156959"/>
              <a:ext cx="1884680" cy="5181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06650" y="2463139"/>
            <a:ext cx="3841115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dirty="0" sz="4000" spc="-10"/>
              <a:t>CONSULTORES </a:t>
            </a:r>
            <a:r>
              <a:rPr dirty="0" sz="4000"/>
              <a:t>DO</a:t>
            </a:r>
            <a:r>
              <a:rPr dirty="0" sz="4000" spc="-5"/>
              <a:t> </a:t>
            </a:r>
            <a:r>
              <a:rPr dirty="0" sz="4000" spc="-10"/>
              <a:t>ESTUDO</a:t>
            </a:r>
            <a:endParaRPr sz="4000"/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660717" y="2716847"/>
            <a:ext cx="9963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 b="1">
                <a:solidFill>
                  <a:srgbClr val="2D3524"/>
                </a:solidFill>
                <a:latin typeface="Tahoma"/>
                <a:cs typeface="Tahoma"/>
              </a:rPr>
              <a:t>07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80"/>
              </a:lnSpc>
              <a:spcBef>
                <a:spcPts val="100"/>
              </a:spcBef>
            </a:pPr>
            <a:r>
              <a:rPr dirty="0" sz="2400">
                <a:solidFill>
                  <a:srgbClr val="3D5025"/>
                </a:solidFill>
              </a:rPr>
              <a:t>REALIZAÇÃO:</a:t>
            </a:r>
            <a:r>
              <a:rPr dirty="0" sz="2400" spc="-85">
                <a:solidFill>
                  <a:srgbClr val="3D5025"/>
                </a:solidFill>
              </a:rPr>
              <a:t> </a:t>
            </a:r>
            <a:r>
              <a:rPr dirty="0" sz="2400">
                <a:solidFill>
                  <a:srgbClr val="3D5025"/>
                </a:solidFill>
              </a:rPr>
              <a:t>BRAIN</a:t>
            </a:r>
            <a:r>
              <a:rPr dirty="0" sz="2400" spc="-65">
                <a:solidFill>
                  <a:srgbClr val="3D5025"/>
                </a:solidFill>
              </a:rPr>
              <a:t> </a:t>
            </a:r>
            <a:r>
              <a:rPr dirty="0" sz="2400" spc="-50">
                <a:solidFill>
                  <a:srgbClr val="3D5025"/>
                </a:solidFill>
              </a:rPr>
              <a:t>E</a:t>
            </a:r>
            <a:endParaRPr sz="2400"/>
          </a:p>
          <a:p>
            <a:pPr marL="12700">
              <a:lnSpc>
                <a:spcPts val="2680"/>
              </a:lnSpc>
            </a:pPr>
            <a:r>
              <a:rPr dirty="0" sz="2400" spc="-20">
                <a:solidFill>
                  <a:srgbClr val="3D5025"/>
                </a:solidFill>
              </a:rPr>
              <a:t>SINDUSCON-</a:t>
            </a:r>
            <a:r>
              <a:rPr dirty="0" sz="2400" spc="-25">
                <a:solidFill>
                  <a:srgbClr val="3D5025"/>
                </a:solidFill>
              </a:rPr>
              <a:t>MG</a:t>
            </a:r>
            <a:endParaRPr sz="2400"/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3850640" y="1325880"/>
            <a:ext cx="2514600" cy="3784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82550" rIns="0" bIns="0" rtlCol="0" vert="horz">
            <a:spAutoFit/>
          </a:bodyPr>
          <a:lstStyle/>
          <a:p>
            <a:pPr marL="556260">
              <a:lnSpc>
                <a:spcPct val="100000"/>
              </a:lnSpc>
              <a:spcBef>
                <a:spcPts val="650"/>
              </a:spcBef>
            </a:pP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COORDENAÇÃO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30954" y="1924430"/>
            <a:ext cx="24942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ahoma"/>
                <a:cs typeface="Tahoma"/>
              </a:rPr>
              <a:t>Fábio</a:t>
            </a:r>
            <a:r>
              <a:rPr dirty="0" sz="2000" spc="-3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Tadeu</a:t>
            </a:r>
            <a:r>
              <a:rPr dirty="0" sz="2000" spc="-45" b="1">
                <a:latin typeface="Tahoma"/>
                <a:cs typeface="Tahoma"/>
              </a:rPr>
              <a:t> </a:t>
            </a:r>
            <a:r>
              <a:rPr dirty="0" sz="2000" spc="-10" b="1">
                <a:latin typeface="Tahoma"/>
                <a:cs typeface="Tahoma"/>
              </a:rPr>
              <a:t>Araujo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88680" y="1320800"/>
            <a:ext cx="2517140" cy="3784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83820" rIns="0" bIns="0" rtlCol="0" vert="horz">
            <a:spAutoFit/>
          </a:bodyPr>
          <a:lstStyle/>
          <a:p>
            <a:pPr marL="746760">
              <a:lnSpc>
                <a:spcPct val="100000"/>
              </a:lnSpc>
              <a:spcBef>
                <a:spcPts val="660"/>
              </a:spcBef>
            </a:pP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PRODUÇÃO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664575" y="1772538"/>
            <a:ext cx="2374900" cy="9398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2000" b="1">
                <a:latin typeface="Tahoma"/>
                <a:cs typeface="Tahoma"/>
              </a:rPr>
              <a:t>Juliana</a:t>
            </a:r>
            <a:r>
              <a:rPr dirty="0" sz="2000" spc="-60" b="1">
                <a:latin typeface="Tahoma"/>
                <a:cs typeface="Tahoma"/>
              </a:rPr>
              <a:t> </a:t>
            </a:r>
            <a:r>
              <a:rPr dirty="0" sz="2000" spc="-10" b="1">
                <a:latin typeface="Tahoma"/>
                <a:cs typeface="Tahoma"/>
              </a:rPr>
              <a:t>Guimarães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dirty="0" sz="2000" b="1">
                <a:latin typeface="Tahoma"/>
                <a:cs typeface="Tahoma"/>
              </a:rPr>
              <a:t>Gisele</a:t>
            </a:r>
            <a:r>
              <a:rPr dirty="0" sz="2000" spc="-30" b="1">
                <a:latin typeface="Tahoma"/>
                <a:cs typeface="Tahoma"/>
              </a:rPr>
              <a:t> </a:t>
            </a:r>
            <a:r>
              <a:rPr dirty="0" sz="2000" spc="-10" b="1">
                <a:latin typeface="Tahoma"/>
                <a:cs typeface="Tahoma"/>
              </a:rPr>
              <a:t>Pereira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60039" y="4399279"/>
            <a:ext cx="8844280" cy="523240"/>
          </a:xfrm>
          <a:prstGeom prst="rect">
            <a:avLst/>
          </a:prstGeom>
          <a:solidFill>
            <a:srgbClr val="385622"/>
          </a:solidFill>
        </p:spPr>
        <p:txBody>
          <a:bodyPr wrap="square" lIns="0" tIns="45085" rIns="0" bIns="0" rtlCol="0" vert="horz">
            <a:spAutoFit/>
          </a:bodyPr>
          <a:lstStyle/>
          <a:p>
            <a:pPr marL="185420">
              <a:lnSpc>
                <a:spcPct val="100000"/>
              </a:lnSpc>
              <a:spcBef>
                <a:spcPts val="355"/>
              </a:spcBef>
            </a:pP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AVALIAÇÃO:</a:t>
            </a:r>
            <a:r>
              <a:rPr dirty="0" sz="28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EQUIPE</a:t>
            </a:r>
            <a:r>
              <a:rPr dirty="0" sz="28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TÉCNICA</a:t>
            </a:r>
            <a:r>
              <a:rPr dirty="0" sz="28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Tahoma"/>
                <a:cs typeface="Tahoma"/>
              </a:rPr>
              <a:t>SINDUSCON-MG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50534" y="5178107"/>
            <a:ext cx="2464435" cy="103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Tahoma"/>
                <a:cs typeface="Tahoma"/>
              </a:rPr>
              <a:t>Renato</a:t>
            </a:r>
            <a:r>
              <a:rPr dirty="0" sz="2200" spc="-60" b="1">
                <a:latin typeface="Tahoma"/>
                <a:cs typeface="Tahoma"/>
              </a:rPr>
              <a:t> </a:t>
            </a:r>
            <a:r>
              <a:rPr dirty="0" sz="2200" spc="-10" b="1">
                <a:latin typeface="Tahoma"/>
                <a:cs typeface="Tahoma"/>
              </a:rPr>
              <a:t>Michel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45"/>
              </a:spcBef>
            </a:pPr>
            <a:r>
              <a:rPr dirty="0" sz="2200" b="1">
                <a:latin typeface="Tahoma"/>
                <a:cs typeface="Tahoma"/>
              </a:rPr>
              <a:t>Ieda</a:t>
            </a:r>
            <a:r>
              <a:rPr dirty="0" sz="2200" spc="-30" b="1">
                <a:latin typeface="Tahoma"/>
                <a:cs typeface="Tahoma"/>
              </a:rPr>
              <a:t> </a:t>
            </a:r>
            <a:r>
              <a:rPr dirty="0" sz="2200" spc="-10" b="1">
                <a:latin typeface="Tahoma"/>
                <a:cs typeface="Tahoma"/>
              </a:rPr>
              <a:t>Vasconcelos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29126" y="2497454"/>
            <a:ext cx="2362835" cy="824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ahoma"/>
                <a:cs typeface="Tahoma"/>
              </a:rPr>
              <a:t>Marcos</a:t>
            </a:r>
            <a:r>
              <a:rPr dirty="0" sz="2000" spc="-50" b="1">
                <a:latin typeface="Tahoma"/>
                <a:cs typeface="Tahoma"/>
              </a:rPr>
              <a:t> </a:t>
            </a:r>
            <a:r>
              <a:rPr dirty="0" sz="2000" spc="-10" b="1">
                <a:latin typeface="Tahoma"/>
                <a:cs typeface="Tahoma"/>
              </a:rPr>
              <a:t>Kahtalian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2000" b="1">
                <a:latin typeface="Tahoma"/>
                <a:cs typeface="Tahoma"/>
              </a:rPr>
              <a:t>Guilherme</a:t>
            </a:r>
            <a:r>
              <a:rPr dirty="0" sz="2000" spc="-70" b="1">
                <a:latin typeface="Tahoma"/>
                <a:cs typeface="Tahoma"/>
              </a:rPr>
              <a:t> </a:t>
            </a:r>
            <a:r>
              <a:rPr dirty="0" sz="2000" spc="-10" b="1">
                <a:latin typeface="Tahoma"/>
                <a:cs typeface="Tahoma"/>
              </a:rPr>
              <a:t>Werner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3320" y="1140460"/>
              <a:ext cx="5742939" cy="547624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64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" y="3622040"/>
              <a:ext cx="1216659" cy="25653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060" y="6385559"/>
              <a:ext cx="805180" cy="215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156959"/>
              <a:ext cx="1755139" cy="5181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06650" y="2858706"/>
            <a:ext cx="269176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APÊNDICE</a:t>
            </a:r>
            <a:endParaRPr sz="4000"/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660717" y="2716847"/>
            <a:ext cx="9963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 b="1">
                <a:solidFill>
                  <a:srgbClr val="2D3524"/>
                </a:solidFill>
                <a:latin typeface="Tahoma"/>
                <a:cs typeface="Tahoma"/>
              </a:rPr>
              <a:t>08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642" y="3110865"/>
            <a:ext cx="496252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  <a:tabLst>
                <a:tab pos="1437640" algn="l"/>
              </a:tabLst>
            </a:pPr>
            <a:r>
              <a:rPr dirty="0" sz="5400" spc="-25">
                <a:solidFill>
                  <a:srgbClr val="FFD400"/>
                </a:solidFill>
              </a:rPr>
              <a:t>8.1</a:t>
            </a:r>
            <a:r>
              <a:rPr dirty="0" sz="5400">
                <a:solidFill>
                  <a:srgbClr val="FFD400"/>
                </a:solidFill>
              </a:rPr>
              <a:t>	</a:t>
            </a:r>
            <a:r>
              <a:rPr dirty="0" sz="3600" spc="-10"/>
              <a:t>METODOLOGIA</a:t>
            </a:r>
            <a:endParaRPr sz="36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" y="3825240"/>
            <a:ext cx="1216659" cy="254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1720" y="5935979"/>
            <a:ext cx="802640" cy="2158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120" y="5707379"/>
            <a:ext cx="1882139" cy="51815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741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/>
              <a:t>Detalhamento</a:t>
            </a:r>
            <a:r>
              <a:rPr dirty="0" spc="-35"/>
              <a:t> </a:t>
            </a:r>
            <a:r>
              <a:rPr dirty="0"/>
              <a:t>da</a:t>
            </a:r>
            <a:r>
              <a:rPr dirty="0" spc="-10"/>
              <a:t> Metodologia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076960"/>
            <a:ext cx="858519" cy="19557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4817" y="1495742"/>
            <a:ext cx="11339830" cy="469138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2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700">
                <a:latin typeface="Arial"/>
                <a:cs typeface="Arial"/>
              </a:rPr>
              <a:t>Universo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Pesquisado: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CENSO,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ou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seja,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todos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os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empreendimentos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imobiliários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verticais,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residenciais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comerciais,</a:t>
            </a:r>
            <a:endParaRPr sz="1700">
              <a:latin typeface="Arial"/>
              <a:cs typeface="Arial"/>
            </a:endParaRPr>
          </a:p>
          <a:p>
            <a:pPr algn="just" marL="241300">
              <a:lnSpc>
                <a:spcPct val="100000"/>
              </a:lnSpc>
              <a:spcBef>
                <a:spcPts val="1019"/>
              </a:spcBef>
            </a:pPr>
            <a:r>
              <a:rPr dirty="0" sz="1700">
                <a:latin typeface="Arial"/>
                <a:cs typeface="Arial"/>
              </a:rPr>
              <a:t>com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unidades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ainda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oferta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pela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incorporadora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ou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construtora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responsável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(ciclo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primário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venda).</a:t>
            </a:r>
            <a:endParaRPr sz="1700">
              <a:latin typeface="Arial"/>
              <a:cs typeface="Arial"/>
            </a:endParaRPr>
          </a:p>
          <a:p>
            <a:pPr algn="just" marL="240029" marR="5080" indent="-227965">
              <a:lnSpc>
                <a:spcPts val="3060"/>
              </a:lnSpc>
              <a:spcBef>
                <a:spcPts val="27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700">
                <a:latin typeface="Arial"/>
                <a:cs typeface="Arial"/>
              </a:rPr>
              <a:t>Fontes</a:t>
            </a:r>
            <a:r>
              <a:rPr dirty="0" sz="1700" spc="4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40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Dados:</a:t>
            </a:r>
            <a:r>
              <a:rPr dirty="0" sz="1700" spc="4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Incorporadoras,</a:t>
            </a:r>
            <a:r>
              <a:rPr dirty="0" sz="1700" spc="43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Construtoras</a:t>
            </a:r>
            <a:r>
              <a:rPr dirty="0" sz="1700" spc="43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409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Imobiliárias,</a:t>
            </a:r>
            <a:r>
              <a:rPr dirty="0" sz="1700" spc="4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ou</a:t>
            </a:r>
            <a:r>
              <a:rPr dirty="0" sz="1700" spc="40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seja,</a:t>
            </a:r>
            <a:r>
              <a:rPr dirty="0" sz="1700" spc="409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não</a:t>
            </a:r>
            <a:r>
              <a:rPr dirty="0" sz="1700" spc="409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</a:t>
            </a:r>
            <a:r>
              <a:rPr dirty="0" sz="1700" spc="4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restringe</a:t>
            </a:r>
            <a:r>
              <a:rPr dirty="0" sz="1700" spc="409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aos</a:t>
            </a:r>
            <a:r>
              <a:rPr dirty="0" sz="1700" spc="4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associados</a:t>
            </a:r>
            <a:r>
              <a:rPr dirty="0" sz="1700" spc="44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do </a:t>
            </a:r>
            <a:r>
              <a:rPr dirty="0" sz="1700" spc="-25">
                <a:latin typeface="Arial"/>
                <a:cs typeface="Arial"/>
              </a:rPr>
              <a:t>	</a:t>
            </a:r>
            <a:r>
              <a:rPr dirty="0" sz="1700" spc="-10">
                <a:latin typeface="Arial"/>
                <a:cs typeface="Arial"/>
              </a:rPr>
              <a:t>Sinduscon.</a:t>
            </a:r>
            <a:endParaRPr sz="1700">
              <a:latin typeface="Arial"/>
              <a:cs typeface="Arial"/>
            </a:endParaRPr>
          </a:p>
          <a:p>
            <a:pPr algn="just" marL="240029" indent="-227965">
              <a:lnSpc>
                <a:spcPct val="100000"/>
              </a:lnSpc>
              <a:spcBef>
                <a:spcPts val="750"/>
              </a:spcBef>
              <a:buFont typeface="Wingdings"/>
              <a:buChar char=""/>
              <a:tabLst>
                <a:tab pos="240029" algn="l"/>
                <a:tab pos="241300" algn="l"/>
              </a:tabLst>
            </a:pPr>
            <a:r>
              <a:rPr dirty="0" sz="1700">
                <a:latin typeface="Arial"/>
                <a:cs typeface="Arial"/>
              </a:rPr>
              <a:t>Forma</a:t>
            </a:r>
            <a:r>
              <a:rPr dirty="0" sz="1700" spc="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1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Coleta:</a:t>
            </a:r>
            <a:r>
              <a:rPr dirty="0" sz="1700" spc="11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Envio</a:t>
            </a:r>
            <a:r>
              <a:rPr dirty="0" sz="1700" spc="1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direto</a:t>
            </a:r>
            <a:r>
              <a:rPr dirty="0" sz="1700" spc="1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das</a:t>
            </a:r>
            <a:r>
              <a:rPr dirty="0" sz="1700" spc="11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informações</a:t>
            </a:r>
            <a:r>
              <a:rPr dirty="0" sz="1700" spc="11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solicitadas,</a:t>
            </a:r>
            <a:r>
              <a:rPr dirty="0" sz="1700" spc="1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à</a:t>
            </a:r>
            <a:r>
              <a:rPr dirty="0" sz="1700" spc="1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fonte</a:t>
            </a:r>
            <a:r>
              <a:rPr dirty="0" sz="1700" spc="1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1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dados</a:t>
            </a:r>
            <a:r>
              <a:rPr dirty="0" sz="1700" spc="1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pesquisada,</a:t>
            </a:r>
            <a:r>
              <a:rPr dirty="0" sz="1700" spc="1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pela</a:t>
            </a:r>
            <a:r>
              <a:rPr dirty="0" sz="1700" spc="10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fonte</a:t>
            </a:r>
            <a:r>
              <a:rPr dirty="0" sz="1700" spc="10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responsável</a:t>
            </a:r>
            <a:endParaRPr sz="1700">
              <a:latin typeface="Arial"/>
              <a:cs typeface="Arial"/>
            </a:endParaRPr>
          </a:p>
          <a:p>
            <a:pPr algn="just" marL="241300" marR="5080">
              <a:lnSpc>
                <a:spcPct val="150000"/>
              </a:lnSpc>
            </a:pPr>
            <a:r>
              <a:rPr dirty="0" sz="1700">
                <a:latin typeface="Arial"/>
                <a:cs typeface="Arial"/>
              </a:rPr>
              <a:t>pelas</a:t>
            </a:r>
            <a:r>
              <a:rPr dirty="0" sz="1700" spc="2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tabelas</a:t>
            </a:r>
            <a:r>
              <a:rPr dirty="0" sz="1700" spc="2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1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comercialização</a:t>
            </a:r>
            <a:r>
              <a:rPr dirty="0" sz="1700" spc="20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dos</a:t>
            </a:r>
            <a:r>
              <a:rPr dirty="0" sz="1700" spc="2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empreendimentos.</a:t>
            </a:r>
            <a:r>
              <a:rPr dirty="0" sz="1700" spc="20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Quando</a:t>
            </a:r>
            <a:r>
              <a:rPr dirty="0" sz="1700" spc="2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não</a:t>
            </a:r>
            <a:r>
              <a:rPr dirty="0" sz="1700" spc="1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for</a:t>
            </a:r>
            <a:r>
              <a:rPr dirty="0" sz="1700" spc="1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possível</a:t>
            </a:r>
            <a:r>
              <a:rPr dirty="0" sz="1700" spc="20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1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forma</a:t>
            </a:r>
            <a:r>
              <a:rPr dirty="0" sz="1700" spc="1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direta,</a:t>
            </a:r>
            <a:r>
              <a:rPr dirty="0" sz="1700" spc="19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utiliza-</a:t>
            </a:r>
            <a:r>
              <a:rPr dirty="0" sz="1700">
                <a:latin typeface="Arial"/>
                <a:cs typeface="Arial"/>
              </a:rPr>
              <a:t>se</a:t>
            </a:r>
            <a:r>
              <a:rPr dirty="0" sz="1700" spc="19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de </a:t>
            </a:r>
            <a:r>
              <a:rPr dirty="0" sz="1700">
                <a:latin typeface="Arial"/>
                <a:cs typeface="Arial"/>
              </a:rPr>
              <a:t>cliente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oculto,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ou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seja,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indo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no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plantão ou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por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meio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telefônico.</a:t>
            </a:r>
            <a:endParaRPr sz="1700">
              <a:latin typeface="Arial"/>
              <a:cs typeface="Arial"/>
            </a:endParaRPr>
          </a:p>
          <a:p>
            <a:pPr algn="just" marL="240029" marR="5080" indent="-227965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700">
                <a:latin typeface="Arial"/>
                <a:cs typeface="Arial"/>
              </a:rPr>
              <a:t>Cobertura:</a:t>
            </a:r>
            <a:r>
              <a:rPr dirty="0" sz="1700" spc="2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Embora</a:t>
            </a:r>
            <a:r>
              <a:rPr dirty="0" sz="1700" spc="2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2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pesquisa</a:t>
            </a:r>
            <a:r>
              <a:rPr dirty="0" sz="1700" spc="2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busque</a:t>
            </a:r>
            <a:r>
              <a:rPr dirty="0" sz="1700" spc="2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ser</a:t>
            </a:r>
            <a:r>
              <a:rPr dirty="0" sz="1700" spc="2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censitária,</a:t>
            </a:r>
            <a:r>
              <a:rPr dirty="0" sz="1700" spc="2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sempre</a:t>
            </a:r>
            <a:r>
              <a:rPr dirty="0" sz="1700" spc="2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há</a:t>
            </a:r>
            <a:r>
              <a:rPr dirty="0" sz="1700" spc="2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pequenos</a:t>
            </a:r>
            <a:r>
              <a:rPr dirty="0" sz="1700" spc="2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empreendimentos</a:t>
            </a:r>
            <a:r>
              <a:rPr dirty="0" sz="1700" spc="26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comercializados </a:t>
            </a:r>
            <a:r>
              <a:rPr dirty="0" sz="1700" spc="-10">
                <a:latin typeface="Arial"/>
                <a:cs typeface="Arial"/>
              </a:rPr>
              <a:t>	</a:t>
            </a:r>
            <a:r>
              <a:rPr dirty="0" sz="1700">
                <a:latin typeface="Arial"/>
                <a:cs typeface="Arial"/>
              </a:rPr>
              <a:t>apenas</a:t>
            </a:r>
            <a:r>
              <a:rPr dirty="0" sz="1700" spc="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pelo</a:t>
            </a:r>
            <a:r>
              <a:rPr dirty="0" sz="1700" spc="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incorporador</a:t>
            </a:r>
            <a:r>
              <a:rPr dirty="0" sz="1700" spc="10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ou</a:t>
            </a:r>
            <a:r>
              <a:rPr dirty="0" sz="1700" spc="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imobiliária</a:t>
            </a:r>
            <a:r>
              <a:rPr dirty="0" sz="1700" spc="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bairro</a:t>
            </a:r>
            <a:r>
              <a:rPr dirty="0" sz="1700" spc="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que</a:t>
            </a:r>
            <a:r>
              <a:rPr dirty="0" sz="1700" spc="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não</a:t>
            </a:r>
            <a:r>
              <a:rPr dirty="0" sz="1700" spc="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é</a:t>
            </a:r>
            <a:r>
              <a:rPr dirty="0" sz="1700" spc="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facilmente</a:t>
            </a:r>
            <a:r>
              <a:rPr dirty="0" sz="1700" spc="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localizável.</a:t>
            </a:r>
            <a:r>
              <a:rPr dirty="0" sz="1700" spc="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Desta</a:t>
            </a:r>
            <a:r>
              <a:rPr dirty="0" sz="1700" spc="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forma,</a:t>
            </a:r>
            <a:r>
              <a:rPr dirty="0" sz="1700" spc="9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atual</a:t>
            </a:r>
            <a:r>
              <a:rPr dirty="0" sz="1700" spc="10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pesquisa </a:t>
            </a:r>
            <a:r>
              <a:rPr dirty="0" sz="1700" spc="-10">
                <a:latin typeface="Arial"/>
                <a:cs typeface="Arial"/>
              </a:rPr>
              <a:t>	</a:t>
            </a:r>
            <a:r>
              <a:rPr dirty="0" sz="1700">
                <a:latin typeface="Arial"/>
                <a:cs typeface="Arial"/>
              </a:rPr>
              <a:t>atingiu</a:t>
            </a:r>
            <a:r>
              <a:rPr dirty="0" sz="1700" spc="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cerca</a:t>
            </a:r>
            <a:r>
              <a:rPr dirty="0" sz="1700" spc="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90%</a:t>
            </a:r>
            <a:r>
              <a:rPr dirty="0" sz="1700" spc="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dos</a:t>
            </a:r>
            <a:r>
              <a:rPr dirty="0" sz="1700" spc="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empreendimentos</a:t>
            </a:r>
            <a:r>
              <a:rPr dirty="0" sz="1700" spc="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</a:t>
            </a:r>
            <a:r>
              <a:rPr dirty="0" sz="1700" spc="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comercialização</a:t>
            </a:r>
            <a:r>
              <a:rPr dirty="0" sz="1700" spc="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</a:t>
            </a:r>
            <a:r>
              <a:rPr dirty="0" sz="1700" spc="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Contagem,</a:t>
            </a:r>
            <a:r>
              <a:rPr dirty="0" sz="1700" spc="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Betim,</a:t>
            </a:r>
            <a:r>
              <a:rPr dirty="0" sz="1700" spc="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Santa</a:t>
            </a:r>
            <a:r>
              <a:rPr dirty="0" sz="1700" spc="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Luzia,</a:t>
            </a:r>
            <a:r>
              <a:rPr dirty="0" sz="1700" spc="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Ibirité,</a:t>
            </a:r>
            <a:r>
              <a:rPr dirty="0" sz="1700" spc="4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Lagoa </a:t>
            </a:r>
            <a:r>
              <a:rPr dirty="0" sz="1700" spc="-10">
                <a:latin typeface="Arial"/>
                <a:cs typeface="Arial"/>
              </a:rPr>
              <a:t>	</a:t>
            </a:r>
            <a:r>
              <a:rPr dirty="0" sz="1700">
                <a:latin typeface="Arial"/>
                <a:cs typeface="Arial"/>
              </a:rPr>
              <a:t>Santa,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Raposo,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São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José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Lapa,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Sarzedo,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Vespasiano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Ribeirão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das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Neves</a:t>
            </a:r>
            <a:r>
              <a:rPr dirty="0" sz="1700" spc="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que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possivelmente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respondem</a:t>
            </a:r>
            <a:r>
              <a:rPr dirty="0" sz="1700" spc="4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por </a:t>
            </a:r>
            <a:r>
              <a:rPr dirty="0" sz="1700" spc="-25">
                <a:latin typeface="Arial"/>
                <a:cs typeface="Arial"/>
              </a:rPr>
              <a:t>	</a:t>
            </a:r>
            <a:r>
              <a:rPr dirty="0" sz="1700">
                <a:latin typeface="Arial"/>
                <a:cs typeface="Arial"/>
              </a:rPr>
              <a:t>mais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95%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das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unidades </a:t>
            </a:r>
            <a:r>
              <a:rPr dirty="0" sz="1700" spc="-10">
                <a:latin typeface="Arial"/>
                <a:cs typeface="Arial"/>
              </a:rPr>
              <a:t>comercializadas.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741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/>
              <a:t>Detalhamento</a:t>
            </a:r>
            <a:r>
              <a:rPr dirty="0" spc="-35"/>
              <a:t> </a:t>
            </a:r>
            <a:r>
              <a:rPr dirty="0"/>
              <a:t>da</a:t>
            </a:r>
            <a:r>
              <a:rPr dirty="0" spc="-10"/>
              <a:t> Metodologia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0769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44817" y="1492948"/>
            <a:ext cx="11338560" cy="4112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41300" marR="5080" indent="-229235">
              <a:lnSpc>
                <a:spcPct val="1501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latin typeface="Tahoma"/>
                <a:cs typeface="Tahoma"/>
              </a:rPr>
              <a:t>Abordagem:</a:t>
            </a:r>
            <a:r>
              <a:rPr dirty="0" sz="1800" spc="8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a)</a:t>
            </a:r>
            <a:r>
              <a:rPr dirty="0" sz="1800" spc="10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Presencial,</a:t>
            </a:r>
            <a:r>
              <a:rPr dirty="0" sz="1800" spc="100" b="1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com</a:t>
            </a:r>
            <a:r>
              <a:rPr dirty="0" sz="1800" spc="7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visita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in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loco</a:t>
            </a:r>
            <a:r>
              <a:rPr dirty="0" sz="1800" spc="7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por</a:t>
            </a:r>
            <a:r>
              <a:rPr dirty="0" sz="1800" spc="5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sócio</a:t>
            </a:r>
            <a:r>
              <a:rPr dirty="0" sz="1800" spc="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funcionários</a:t>
            </a:r>
            <a:r>
              <a:rPr dirty="0" sz="1800" spc="6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da</a:t>
            </a:r>
            <a:r>
              <a:rPr dirty="0" sz="1800" spc="7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BRAIN,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que</a:t>
            </a:r>
            <a:r>
              <a:rPr dirty="0" sz="1800" spc="5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percorrem</a:t>
            </a:r>
            <a:r>
              <a:rPr dirty="0" sz="1800" spc="10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cidade </a:t>
            </a:r>
            <a:r>
              <a:rPr dirty="0" sz="1800">
                <a:latin typeface="Tahoma"/>
                <a:cs typeface="Tahoma"/>
              </a:rPr>
              <a:t>em</a:t>
            </a:r>
            <a:r>
              <a:rPr dirty="0" sz="1800" spc="4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busca</a:t>
            </a:r>
            <a:r>
              <a:rPr dirty="0" sz="1800" spc="44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de</a:t>
            </a:r>
            <a:r>
              <a:rPr dirty="0" sz="1800" spc="4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empreendimentos</a:t>
            </a:r>
            <a:r>
              <a:rPr dirty="0" sz="1800" spc="459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em</a:t>
            </a:r>
            <a:r>
              <a:rPr dirty="0" sz="1800" spc="4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obras;</a:t>
            </a:r>
            <a:r>
              <a:rPr dirty="0" sz="1800" spc="450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b)</a:t>
            </a:r>
            <a:r>
              <a:rPr dirty="0" sz="1800" spc="46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Eletrônica</a:t>
            </a:r>
            <a:r>
              <a:rPr dirty="0" sz="1800" spc="47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e</a:t>
            </a:r>
            <a:r>
              <a:rPr dirty="0" sz="1800" spc="47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telefônica</a:t>
            </a:r>
            <a:r>
              <a:rPr dirty="0" sz="1800">
                <a:latin typeface="Tahoma"/>
                <a:cs typeface="Tahoma"/>
              </a:rPr>
              <a:t>,</a:t>
            </a:r>
            <a:r>
              <a:rPr dirty="0" sz="1800" spc="4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realizada</a:t>
            </a:r>
            <a:r>
              <a:rPr dirty="0" sz="1800" spc="459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em</a:t>
            </a:r>
            <a:r>
              <a:rPr dirty="0" sz="1800" spc="45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parceria</a:t>
            </a:r>
            <a:r>
              <a:rPr dirty="0" sz="1800" spc="4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com</a:t>
            </a:r>
            <a:r>
              <a:rPr dirty="0" sz="1800" spc="440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o </a:t>
            </a:r>
            <a:r>
              <a:rPr dirty="0" sz="1800">
                <a:latin typeface="Tahoma"/>
                <a:cs typeface="Tahoma"/>
              </a:rPr>
              <a:t>Sinduscon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no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caso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de</a:t>
            </a:r>
            <a:r>
              <a:rPr dirty="0" sz="1800" spc="-1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associados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</a:t>
            </a:r>
            <a:r>
              <a:rPr dirty="0" sz="1800" spc="-2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diretamente</a:t>
            </a:r>
            <a:r>
              <a:rPr dirty="0" sz="1800" spc="-2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pela</a:t>
            </a:r>
            <a:r>
              <a:rPr dirty="0" sz="1800" spc="-2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BRAIN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no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caso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de</a:t>
            </a:r>
            <a:r>
              <a:rPr dirty="0" sz="1800" spc="-2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não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associados.</a:t>
            </a:r>
            <a:endParaRPr sz="1800">
              <a:latin typeface="Tahoma"/>
              <a:cs typeface="Tahoma"/>
            </a:endParaRPr>
          </a:p>
          <a:p>
            <a:pPr algn="just" marL="241300" indent="-228600">
              <a:lnSpc>
                <a:spcPct val="100000"/>
              </a:lnSpc>
              <a:spcBef>
                <a:spcPts val="20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latin typeface="Tahoma"/>
                <a:cs typeface="Tahoma"/>
              </a:rPr>
              <a:t>Checagem</a:t>
            </a:r>
            <a:r>
              <a:rPr dirty="0" sz="1800" spc="11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de</a:t>
            </a:r>
            <a:r>
              <a:rPr dirty="0" sz="1800" spc="9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dados:</a:t>
            </a:r>
            <a:r>
              <a:rPr dirty="0" sz="1800" spc="105" b="1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100%</a:t>
            </a:r>
            <a:r>
              <a:rPr dirty="0" sz="1800" spc="7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das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informações</a:t>
            </a:r>
            <a:r>
              <a:rPr dirty="0" sz="1800" spc="7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encaminhadas</a:t>
            </a:r>
            <a:r>
              <a:rPr dirty="0" sz="1800" spc="7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por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não</a:t>
            </a:r>
            <a:r>
              <a:rPr dirty="0" sz="1800" spc="7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associados</a:t>
            </a:r>
            <a:r>
              <a:rPr dirty="0" sz="1800" spc="7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são</a:t>
            </a:r>
            <a:r>
              <a:rPr dirty="0" sz="1800" spc="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checadas</a:t>
            </a:r>
            <a:r>
              <a:rPr dirty="0" sz="1800" spc="6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de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maneira</a:t>
            </a:r>
            <a:endParaRPr sz="18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Tahoma"/>
                <a:cs typeface="Tahoma"/>
              </a:rPr>
              <a:t>telefônica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por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funcionários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da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BRAIN.</a:t>
            </a:r>
            <a:endParaRPr sz="1800">
              <a:latin typeface="Tahoma"/>
              <a:cs typeface="Tahoma"/>
            </a:endParaRPr>
          </a:p>
          <a:p>
            <a:pPr algn="just" marL="241300" indent="-228600">
              <a:lnSpc>
                <a:spcPct val="100000"/>
              </a:lnSpc>
              <a:spcBef>
                <a:spcPts val="20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latin typeface="Tahoma"/>
                <a:cs typeface="Tahoma"/>
              </a:rPr>
              <a:t>Análise</a:t>
            </a:r>
            <a:r>
              <a:rPr dirty="0" sz="1800" spc="-5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Imobiliária:</a:t>
            </a:r>
            <a:r>
              <a:rPr dirty="0" sz="1800" spc="-80" b="1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BRAIN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Bureau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de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Inteligência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Corporativa</a:t>
            </a:r>
            <a:r>
              <a:rPr dirty="0" sz="1800" spc="-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conferência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pelo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Sinduscon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-25">
                <a:latin typeface="Tahoma"/>
                <a:cs typeface="Tahoma"/>
              </a:rPr>
              <a:t>MG.</a:t>
            </a:r>
            <a:endParaRPr sz="1800">
              <a:latin typeface="Tahoma"/>
              <a:cs typeface="Tahoma"/>
            </a:endParaRPr>
          </a:p>
          <a:p>
            <a:pPr algn="just" marL="241300" marR="6985" indent="-229235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latin typeface="Tahoma"/>
                <a:cs typeface="Tahoma"/>
              </a:rPr>
              <a:t>Base</a:t>
            </a:r>
            <a:r>
              <a:rPr dirty="0" sz="1800" spc="20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de</a:t>
            </a:r>
            <a:r>
              <a:rPr dirty="0" sz="1800" spc="204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dados:</a:t>
            </a:r>
            <a:r>
              <a:rPr dirty="0" sz="1800" spc="215" b="1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Composta</a:t>
            </a:r>
            <a:r>
              <a:rPr dirty="0" sz="1800" spc="17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exclusivamente</a:t>
            </a:r>
            <a:r>
              <a:rPr dirty="0" sz="1800" spc="1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por</a:t>
            </a:r>
            <a:r>
              <a:rPr dirty="0" sz="1800" spc="19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empreendimentos</a:t>
            </a:r>
            <a:r>
              <a:rPr dirty="0" sz="1800" spc="19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verticais,</a:t>
            </a:r>
            <a:r>
              <a:rPr dirty="0" sz="1800" spc="17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residenciais</a:t>
            </a:r>
            <a:r>
              <a:rPr dirty="0" sz="1800" spc="19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</a:t>
            </a:r>
            <a:r>
              <a:rPr dirty="0" sz="1800" spc="17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comerciais,</a:t>
            </a:r>
            <a:r>
              <a:rPr dirty="0" sz="1800" spc="180">
                <a:latin typeface="Tahoma"/>
                <a:cs typeface="Tahoma"/>
              </a:rPr>
              <a:t> </a:t>
            </a:r>
            <a:r>
              <a:rPr dirty="0" sz="1800" spc="-25">
                <a:latin typeface="Tahoma"/>
                <a:cs typeface="Tahoma"/>
              </a:rPr>
              <a:t>que </a:t>
            </a:r>
            <a:r>
              <a:rPr dirty="0" sz="1800">
                <a:latin typeface="Tahoma"/>
                <a:cs typeface="Tahoma"/>
              </a:rPr>
              <a:t>possuam</a:t>
            </a:r>
            <a:r>
              <a:rPr dirty="0" sz="1800" spc="18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venda</a:t>
            </a:r>
            <a:r>
              <a:rPr dirty="0" sz="1800" spc="19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ativa</a:t>
            </a:r>
            <a:r>
              <a:rPr dirty="0" sz="1800" spc="18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diretamente</a:t>
            </a:r>
            <a:r>
              <a:rPr dirty="0" sz="1800" spc="18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do</a:t>
            </a:r>
            <a:r>
              <a:rPr dirty="0" sz="1800" spc="18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incorporador.</a:t>
            </a:r>
            <a:r>
              <a:rPr dirty="0" sz="1800" spc="17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As</a:t>
            </a:r>
            <a:r>
              <a:rPr dirty="0" sz="1800" spc="18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unidades</a:t>
            </a:r>
            <a:r>
              <a:rPr dirty="0" sz="1800" spc="19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em</a:t>
            </a:r>
            <a:r>
              <a:rPr dirty="0" sz="1800" spc="18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permuta</a:t>
            </a:r>
            <a:r>
              <a:rPr dirty="0" sz="1800" spc="18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são</a:t>
            </a:r>
            <a:r>
              <a:rPr dirty="0" sz="1800" spc="18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consideradas</a:t>
            </a:r>
            <a:r>
              <a:rPr dirty="0" sz="1800" spc="19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na</a:t>
            </a:r>
            <a:r>
              <a:rPr dirty="0" sz="1800" spc="17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análise, </a:t>
            </a:r>
            <a:r>
              <a:rPr dirty="0" sz="1800">
                <a:latin typeface="Tahoma"/>
                <a:cs typeface="Tahoma"/>
              </a:rPr>
              <a:t>independente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de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já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estarem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à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venda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ou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no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aguardo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de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esgotarem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as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unidades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do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incorporador.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741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/>
              <a:t>Detalhamento</a:t>
            </a:r>
            <a:r>
              <a:rPr dirty="0" spc="-35"/>
              <a:t> </a:t>
            </a:r>
            <a:r>
              <a:rPr dirty="0"/>
              <a:t>da</a:t>
            </a:r>
            <a:r>
              <a:rPr dirty="0" spc="-10"/>
              <a:t> Metodologia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0769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38150" y="1616137"/>
            <a:ext cx="11352530" cy="43027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7620">
              <a:lnSpc>
                <a:spcPct val="150100"/>
              </a:lnSpc>
              <a:spcBef>
                <a:spcPts val="105"/>
              </a:spcBef>
            </a:pPr>
            <a:r>
              <a:rPr dirty="0" sz="1700" b="1">
                <a:latin typeface="Arial"/>
                <a:cs typeface="Arial"/>
              </a:rPr>
              <a:t>Tempo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de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Permanência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dos</a:t>
            </a:r>
            <a:r>
              <a:rPr dirty="0" sz="1700" spc="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Empreendimentos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na</a:t>
            </a:r>
            <a:r>
              <a:rPr dirty="0" sz="1700" spc="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Base de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Dados:</a:t>
            </a:r>
            <a:r>
              <a:rPr dirty="0" sz="1700" spc="5" b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Independente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obras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ou</a:t>
            </a:r>
            <a:r>
              <a:rPr dirty="0" sz="1700" spc="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entregue,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o </a:t>
            </a:r>
            <a:r>
              <a:rPr dirty="0" sz="1700">
                <a:latin typeface="Arial"/>
                <a:cs typeface="Arial"/>
              </a:rPr>
              <a:t>empreendimento</a:t>
            </a:r>
            <a:r>
              <a:rPr dirty="0" sz="1700" spc="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permanece</a:t>
            </a:r>
            <a:r>
              <a:rPr dirty="0" sz="1700" spc="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na</a:t>
            </a:r>
            <a:r>
              <a:rPr dirty="0" sz="1700" spc="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base</a:t>
            </a:r>
            <a:r>
              <a:rPr dirty="0" sz="1700" spc="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dados.</a:t>
            </a:r>
            <a:r>
              <a:rPr dirty="0" sz="1700" spc="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Ele</a:t>
            </a:r>
            <a:r>
              <a:rPr dirty="0" sz="1700" spc="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é</a:t>
            </a:r>
            <a:r>
              <a:rPr dirty="0" sz="1700" spc="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retirado</a:t>
            </a:r>
            <a:r>
              <a:rPr dirty="0" sz="1700" spc="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após</a:t>
            </a:r>
            <a:r>
              <a:rPr dirty="0" sz="1700" spc="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permanecer</a:t>
            </a:r>
            <a:r>
              <a:rPr dirty="0" sz="1700" spc="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com</a:t>
            </a:r>
            <a:r>
              <a:rPr dirty="0" sz="1700" spc="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oferta</a:t>
            </a:r>
            <a:r>
              <a:rPr dirty="0" sz="1700" spc="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final</a:t>
            </a:r>
            <a:r>
              <a:rPr dirty="0" sz="1700" spc="6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(estoque)</a:t>
            </a:r>
            <a:r>
              <a:rPr dirty="0" sz="1700" spc="7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zerado </a:t>
            </a:r>
            <a:r>
              <a:rPr dirty="0" sz="1700">
                <a:latin typeface="Arial"/>
                <a:cs typeface="Arial"/>
              </a:rPr>
              <a:t>por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três</a:t>
            </a:r>
            <a:r>
              <a:rPr dirty="0" sz="1700" spc="25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meses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seguidos.</a:t>
            </a:r>
            <a:r>
              <a:rPr dirty="0" sz="1700" spc="2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Eventualmente,</a:t>
            </a:r>
            <a:r>
              <a:rPr dirty="0" sz="1700" spc="2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</a:t>
            </a:r>
            <a:r>
              <a:rPr dirty="0" sz="1700" spc="2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um</a:t>
            </a:r>
            <a:r>
              <a:rPr dirty="0" sz="1700" spc="26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empreendimento</a:t>
            </a:r>
            <a:r>
              <a:rPr dirty="0" sz="1700" spc="2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que</a:t>
            </a:r>
            <a:r>
              <a:rPr dirty="0" sz="1700" spc="2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tenha</a:t>
            </a:r>
            <a:r>
              <a:rPr dirty="0" sz="1700" spc="2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ficado</a:t>
            </a:r>
            <a:r>
              <a:rPr dirty="0" sz="1700" spc="2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fora</a:t>
            </a:r>
            <a:r>
              <a:rPr dirty="0" sz="1700" spc="2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</a:t>
            </a:r>
            <a:r>
              <a:rPr dirty="0" sz="1700" spc="25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base</a:t>
            </a:r>
            <a:r>
              <a:rPr dirty="0" sz="1700" spc="2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2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dados</a:t>
            </a:r>
            <a:r>
              <a:rPr dirty="0" sz="1700" spc="254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pode </a:t>
            </a:r>
            <a:r>
              <a:rPr dirty="0" sz="1700">
                <a:latin typeface="Arial"/>
                <a:cs typeface="Arial"/>
              </a:rPr>
              <a:t>retornar,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caso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volume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distratos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tenha sido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significativo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na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entrega do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mesmo.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7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700" b="1">
                <a:latin typeface="Arial"/>
                <a:cs typeface="Arial"/>
              </a:rPr>
              <a:t>Estruturação</a:t>
            </a:r>
            <a:r>
              <a:rPr dirty="0" sz="1700" spc="204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dos</a:t>
            </a:r>
            <a:r>
              <a:rPr dirty="0" sz="1700" spc="20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Dados</a:t>
            </a:r>
            <a:r>
              <a:rPr dirty="0" sz="1700" spc="21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para</a:t>
            </a:r>
            <a:r>
              <a:rPr dirty="0" sz="1700" spc="21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Análise:</a:t>
            </a:r>
            <a:r>
              <a:rPr dirty="0" sz="1700" spc="195" b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São</a:t>
            </a:r>
            <a:r>
              <a:rPr dirty="0" sz="1700" spc="2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realizadas</a:t>
            </a:r>
            <a:r>
              <a:rPr dirty="0" sz="1700" spc="2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análises</a:t>
            </a:r>
            <a:r>
              <a:rPr dirty="0" sz="1700" spc="2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considerando:</a:t>
            </a:r>
            <a:r>
              <a:rPr dirty="0" sz="1700" spc="210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a)</a:t>
            </a:r>
            <a:r>
              <a:rPr dirty="0" sz="1700" spc="195" b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tipologias</a:t>
            </a:r>
            <a:r>
              <a:rPr dirty="0" sz="1700" spc="2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segundo</a:t>
            </a:r>
            <a:r>
              <a:rPr dirty="0" sz="1700" spc="2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número</a:t>
            </a:r>
            <a:r>
              <a:rPr dirty="0" sz="1700" spc="20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de </a:t>
            </a:r>
            <a:r>
              <a:rPr dirty="0" sz="1700">
                <a:latin typeface="Arial"/>
                <a:cs typeface="Arial"/>
              </a:rPr>
              <a:t>quartos.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Neste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caso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estúdios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são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agrupados com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apartamentos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1Dorm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5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ou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mais quartos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com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os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4Dorm.; </a:t>
            </a:r>
            <a:r>
              <a:rPr dirty="0" sz="1700" spc="-25" b="1">
                <a:latin typeface="Arial"/>
                <a:cs typeface="Arial"/>
              </a:rPr>
              <a:t>b) </a:t>
            </a:r>
            <a:r>
              <a:rPr dirty="0" sz="1700">
                <a:latin typeface="Arial"/>
                <a:cs typeface="Arial"/>
              </a:rPr>
              <a:t>segundo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padrão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(faixo</a:t>
            </a:r>
            <a:r>
              <a:rPr dirty="0" sz="1700" spc="2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2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valor),</a:t>
            </a:r>
            <a:r>
              <a:rPr dirty="0" sz="1700" spc="2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são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7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faixas,</a:t>
            </a:r>
            <a:r>
              <a:rPr dirty="0" sz="1700" spc="2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do</a:t>
            </a:r>
            <a:r>
              <a:rPr dirty="0" sz="1700" spc="2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Econômico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(até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teto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do</a:t>
            </a:r>
            <a:r>
              <a:rPr dirty="0" sz="1700" spc="25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MCMV)</a:t>
            </a:r>
            <a:r>
              <a:rPr dirty="0" sz="1700" spc="229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ao</a:t>
            </a:r>
            <a:r>
              <a:rPr dirty="0" sz="1700" spc="229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Super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Luxo,</a:t>
            </a:r>
            <a:r>
              <a:rPr dirty="0" sz="1700" spc="2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ticket</a:t>
            </a:r>
            <a:r>
              <a:rPr dirty="0" sz="1700" spc="21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médio </a:t>
            </a:r>
            <a:r>
              <a:rPr dirty="0" sz="1700">
                <a:latin typeface="Arial"/>
                <a:cs typeface="Arial"/>
              </a:rPr>
              <a:t>acima</a:t>
            </a:r>
            <a:r>
              <a:rPr dirty="0" sz="1700" spc="1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1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R$</a:t>
            </a:r>
            <a:r>
              <a:rPr dirty="0" sz="1700" spc="20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2</a:t>
            </a:r>
            <a:r>
              <a:rPr dirty="0" sz="1700" spc="1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milhões.</a:t>
            </a:r>
            <a:r>
              <a:rPr dirty="0" sz="1700" spc="1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Ou</a:t>
            </a:r>
            <a:r>
              <a:rPr dirty="0" sz="1700" spc="1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seja,</a:t>
            </a:r>
            <a:r>
              <a:rPr dirty="0" sz="1700" spc="2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</a:t>
            </a:r>
            <a:r>
              <a:rPr dirty="0" sz="1700" spc="1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critério</a:t>
            </a:r>
            <a:r>
              <a:rPr dirty="0" sz="1700" spc="2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para</a:t>
            </a:r>
            <a:r>
              <a:rPr dirty="0" sz="1700" spc="20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estratificação</a:t>
            </a:r>
            <a:r>
              <a:rPr dirty="0" sz="1700" spc="20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é</a:t>
            </a:r>
            <a:r>
              <a:rPr dirty="0" sz="1700" spc="1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</a:t>
            </a:r>
            <a:r>
              <a:rPr dirty="0" sz="1700" spc="1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ticket</a:t>
            </a:r>
            <a:r>
              <a:rPr dirty="0" sz="1700" spc="1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médio</a:t>
            </a:r>
            <a:r>
              <a:rPr dirty="0" sz="1700" spc="1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do</a:t>
            </a:r>
            <a:r>
              <a:rPr dirty="0" sz="1700" spc="1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empreendimento.</a:t>
            </a:r>
            <a:r>
              <a:rPr dirty="0" sz="1700" spc="2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Dessa</a:t>
            </a:r>
            <a:r>
              <a:rPr dirty="0" sz="1700" spc="19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forma, </a:t>
            </a:r>
            <a:r>
              <a:rPr dirty="0" sz="1700">
                <a:latin typeface="Arial"/>
                <a:cs typeface="Arial"/>
              </a:rPr>
              <a:t>pode</a:t>
            </a:r>
            <a:r>
              <a:rPr dirty="0" sz="1700" spc="2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ocorrer</a:t>
            </a:r>
            <a:r>
              <a:rPr dirty="0" sz="1700" spc="2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25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existirem</a:t>
            </a:r>
            <a:r>
              <a:rPr dirty="0" sz="1700" spc="2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unidades</a:t>
            </a:r>
            <a:r>
              <a:rPr dirty="0" sz="1700" spc="2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no</a:t>
            </a:r>
            <a:r>
              <a:rPr dirty="0" sz="1700" spc="2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empreendimento</a:t>
            </a:r>
            <a:r>
              <a:rPr dirty="0" sz="1700" spc="2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acima</a:t>
            </a:r>
            <a:r>
              <a:rPr dirty="0" sz="1700" spc="2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ou</a:t>
            </a:r>
            <a:r>
              <a:rPr dirty="0" sz="1700" spc="254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abaixo</a:t>
            </a:r>
            <a:r>
              <a:rPr dirty="0" sz="1700" spc="2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do</a:t>
            </a:r>
            <a:r>
              <a:rPr dirty="0" sz="1700" spc="2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mínimo</a:t>
            </a:r>
            <a:r>
              <a:rPr dirty="0" sz="1700" spc="26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2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máximo</a:t>
            </a:r>
            <a:r>
              <a:rPr dirty="0" sz="1700" spc="2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para</a:t>
            </a:r>
            <a:r>
              <a:rPr dirty="0" sz="1700" spc="2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pertencer</a:t>
            </a:r>
            <a:r>
              <a:rPr dirty="0" sz="1700" spc="260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a </a:t>
            </a:r>
            <a:r>
              <a:rPr dirty="0" sz="1700">
                <a:latin typeface="Arial"/>
                <a:cs typeface="Arial"/>
              </a:rPr>
              <a:t>determinado padrão, pois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que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importa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é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ticket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MÉDIO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do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empreendimento;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c)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por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região.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741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/>
              <a:t>Detalhamento</a:t>
            </a:r>
            <a:r>
              <a:rPr dirty="0" spc="-35"/>
              <a:t> </a:t>
            </a:r>
            <a:r>
              <a:rPr dirty="0"/>
              <a:t>da</a:t>
            </a:r>
            <a:r>
              <a:rPr dirty="0" spc="-10"/>
              <a:t> Metodologia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0769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38150" y="1823720"/>
            <a:ext cx="11353165" cy="4294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Tahoma"/>
                <a:cs typeface="Tahoma"/>
              </a:rPr>
              <a:t>Preço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ou</a:t>
            </a:r>
            <a:r>
              <a:rPr dirty="0" sz="1600" spc="-3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Ticket</a:t>
            </a:r>
            <a:r>
              <a:rPr dirty="0" sz="1600" spc="-3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Médio:</a:t>
            </a:r>
            <a:r>
              <a:rPr dirty="0" sz="1600" spc="-5" b="1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Determinado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pelo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VGV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total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estimado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dividido</a:t>
            </a:r>
            <a:r>
              <a:rPr dirty="0" sz="1600" spc="-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pelo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total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unidades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empreendimento.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Tahoma"/>
                <a:cs typeface="Tahoma"/>
              </a:rPr>
              <a:t>Preço</a:t>
            </a:r>
            <a:r>
              <a:rPr dirty="0" sz="1600" spc="229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por</a:t>
            </a:r>
            <a:r>
              <a:rPr dirty="0" sz="1600" spc="26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Metro</a:t>
            </a:r>
            <a:r>
              <a:rPr dirty="0" sz="1600" spc="229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Quadrado</a:t>
            </a:r>
            <a:r>
              <a:rPr dirty="0" sz="1600" spc="26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(privativo</a:t>
            </a:r>
            <a:r>
              <a:rPr dirty="0" sz="1600" spc="254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e</a:t>
            </a:r>
            <a:r>
              <a:rPr dirty="0" sz="1600" spc="24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total):</a:t>
            </a:r>
            <a:r>
              <a:rPr dirty="0" sz="1600" spc="260" b="1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Determinado</a:t>
            </a:r>
            <a:r>
              <a:rPr dirty="0" sz="1600" spc="1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pela</a:t>
            </a:r>
            <a:r>
              <a:rPr dirty="0" sz="1600" spc="2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média</a:t>
            </a:r>
            <a:r>
              <a:rPr dirty="0" sz="1600" spc="2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</a:t>
            </a:r>
            <a:r>
              <a:rPr dirty="0" sz="1600" spc="2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preço</a:t>
            </a:r>
            <a:r>
              <a:rPr dirty="0" sz="1600" spc="1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por</a:t>
            </a:r>
            <a:r>
              <a:rPr dirty="0" sz="1600" spc="2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empreendimento</a:t>
            </a:r>
            <a:r>
              <a:rPr dirty="0" sz="1600" spc="2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</a:t>
            </a:r>
            <a:r>
              <a:rPr dirty="0" sz="1600" spc="21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vendas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Tahoma"/>
                <a:cs typeface="Tahoma"/>
              </a:rPr>
              <a:t>ativas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não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por unidade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</a:t>
            </a:r>
            <a:r>
              <a:rPr dirty="0" sz="1600" spc="-10">
                <a:latin typeface="Tahoma"/>
                <a:cs typeface="Tahoma"/>
              </a:rPr>
              <a:t> estoque.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600">
              <a:latin typeface="Tahoma"/>
              <a:cs typeface="Tahoma"/>
            </a:endParaRPr>
          </a:p>
          <a:p>
            <a:pPr algn="just" marL="12700" marR="6350">
              <a:lnSpc>
                <a:spcPct val="150100"/>
              </a:lnSpc>
            </a:pPr>
            <a:r>
              <a:rPr dirty="0" sz="1600" b="1">
                <a:latin typeface="Tahoma"/>
                <a:cs typeface="Tahoma"/>
              </a:rPr>
              <a:t>VGV</a:t>
            </a:r>
            <a:r>
              <a:rPr dirty="0" sz="1600" spc="6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Estimado:</a:t>
            </a:r>
            <a:r>
              <a:rPr dirty="0" sz="1600" spc="80" b="1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total</a:t>
            </a:r>
            <a:r>
              <a:rPr dirty="0" sz="1600" spc="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unidades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cada</a:t>
            </a:r>
            <a:r>
              <a:rPr dirty="0" sz="1600" spc="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tipologia</a:t>
            </a:r>
            <a:r>
              <a:rPr dirty="0" sz="1600" spc="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multiplicado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preço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médio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das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tipologias,</a:t>
            </a:r>
            <a:r>
              <a:rPr dirty="0" sz="1600" spc="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ou</a:t>
            </a:r>
            <a:r>
              <a:rPr dirty="0" sz="1600" spc="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seja,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VGV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Total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=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unidades </a:t>
            </a:r>
            <a:r>
              <a:rPr dirty="0" sz="1600">
                <a:latin typeface="Tahoma"/>
                <a:cs typeface="Tahoma"/>
              </a:rPr>
              <a:t>por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tipologia</a:t>
            </a:r>
            <a:r>
              <a:rPr dirty="0" sz="1600" spc="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x preço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por tipologia.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 mesmo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é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estimado,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pois</a:t>
            </a:r>
            <a:r>
              <a:rPr dirty="0" sz="1600" spc="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total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vagas de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garagem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,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por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exemplo,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pode</a:t>
            </a:r>
            <a:r>
              <a:rPr dirty="0" sz="1600" spc="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ser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diferente </a:t>
            </a:r>
            <a:r>
              <a:rPr dirty="0" sz="1600">
                <a:latin typeface="Tahoma"/>
                <a:cs typeface="Tahoma"/>
              </a:rPr>
              <a:t>para</a:t>
            </a:r>
            <a:r>
              <a:rPr dirty="0" sz="1600" spc="1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cada</a:t>
            </a:r>
            <a:r>
              <a:rPr dirty="0" sz="1600" spc="16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unidade</a:t>
            </a:r>
            <a:r>
              <a:rPr dirty="0" sz="1600" spc="16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habitacional,</a:t>
            </a:r>
            <a:r>
              <a:rPr dirty="0" sz="1600" spc="16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porém</a:t>
            </a:r>
            <a:r>
              <a:rPr dirty="0" sz="1600" spc="1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para</a:t>
            </a:r>
            <a:r>
              <a:rPr dirty="0" sz="1600" spc="16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1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cálculo</a:t>
            </a:r>
            <a:r>
              <a:rPr dirty="0" sz="1600" spc="15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considera-</a:t>
            </a:r>
            <a:r>
              <a:rPr dirty="0" sz="1600">
                <a:latin typeface="Tahoma"/>
                <a:cs typeface="Tahoma"/>
              </a:rPr>
              <a:t>se</a:t>
            </a:r>
            <a:r>
              <a:rPr dirty="0" sz="1600" spc="1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16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unidade</a:t>
            </a:r>
            <a:r>
              <a:rPr dirty="0" sz="1600" spc="16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</a:t>
            </a:r>
            <a:r>
              <a:rPr dirty="0" sz="1600" spc="1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maior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ocorrência,</a:t>
            </a:r>
            <a:r>
              <a:rPr dirty="0" sz="1600" spc="1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ou</a:t>
            </a:r>
            <a:r>
              <a:rPr dirty="0" sz="1600" spc="16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seja,</a:t>
            </a:r>
            <a:r>
              <a:rPr dirty="0" sz="1600" spc="16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</a:t>
            </a:r>
            <a:r>
              <a:rPr dirty="0" sz="1600" spc="1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16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maioria </a:t>
            </a:r>
            <a:r>
              <a:rPr dirty="0" sz="1600">
                <a:latin typeface="Tahoma"/>
                <a:cs typeface="Tahoma"/>
              </a:rPr>
              <a:t>delas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possuir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apenas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1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vaga,</a:t>
            </a:r>
            <a:r>
              <a:rPr dirty="0" sz="1600" spc="-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para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cálculo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 VGV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estimado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todas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as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unidades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serão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consideradas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apenas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1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vaga.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Tahoma"/>
                <a:cs typeface="Tahoma"/>
              </a:rPr>
              <a:t>Determinação</a:t>
            </a:r>
            <a:r>
              <a:rPr dirty="0" sz="1600" spc="14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da</a:t>
            </a:r>
            <a:r>
              <a:rPr dirty="0" sz="1600" spc="15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Oferta</a:t>
            </a:r>
            <a:r>
              <a:rPr dirty="0" sz="1600" spc="15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Final:</a:t>
            </a:r>
            <a:r>
              <a:rPr dirty="0" sz="1600" spc="150" b="1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Calculada</a:t>
            </a:r>
            <a:r>
              <a:rPr dirty="0" sz="1600" spc="1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diretamente</a:t>
            </a:r>
            <a:r>
              <a:rPr dirty="0" sz="1600" spc="1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na</a:t>
            </a:r>
            <a:r>
              <a:rPr dirty="0" sz="1600" spc="1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tabela</a:t>
            </a:r>
            <a:r>
              <a:rPr dirty="0" sz="1600" spc="1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1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vendas</a:t>
            </a:r>
            <a:r>
              <a:rPr dirty="0" sz="1600" spc="1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dos</a:t>
            </a:r>
            <a:r>
              <a:rPr dirty="0" sz="1600" spc="1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empreendimentos</a:t>
            </a:r>
            <a:r>
              <a:rPr dirty="0" sz="1600" spc="1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no</a:t>
            </a:r>
            <a:r>
              <a:rPr dirty="0" sz="1600" spc="114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mês</a:t>
            </a:r>
            <a:r>
              <a:rPr dirty="0" sz="1600" spc="1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referência</a:t>
            </a:r>
            <a:r>
              <a:rPr dirty="0" sz="1600" spc="114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da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0">
                <a:latin typeface="Tahoma"/>
                <a:cs typeface="Tahoma"/>
              </a:rPr>
              <a:t>pesquisa.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158239"/>
            <a:ext cx="858519" cy="1955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0197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/>
              <a:t>Comentários</a:t>
            </a:r>
            <a:r>
              <a:rPr dirty="0" spc="-40"/>
              <a:t> </a:t>
            </a:r>
            <a:r>
              <a:rPr dirty="0"/>
              <a:t>Gerais</a:t>
            </a:r>
            <a:r>
              <a:rPr dirty="0" spc="-40"/>
              <a:t>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/>
              <a:t>BH</a:t>
            </a:r>
            <a:r>
              <a:rPr dirty="0" spc="-45"/>
              <a:t> </a:t>
            </a:r>
            <a:r>
              <a:rPr dirty="0"/>
              <a:t>e</a:t>
            </a:r>
            <a:r>
              <a:rPr dirty="0" spc="-35"/>
              <a:t> </a:t>
            </a:r>
            <a:r>
              <a:rPr dirty="0"/>
              <a:t>Nova</a:t>
            </a:r>
            <a:r>
              <a:rPr dirty="0" spc="-45"/>
              <a:t> </a:t>
            </a:r>
            <a:r>
              <a:rPr dirty="0" spc="-20"/>
              <a:t>Lima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428625" y="1543112"/>
            <a:ext cx="11340465" cy="391414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125"/>
              </a:spcBef>
              <a:buFont typeface="Arial"/>
              <a:buChar char="▪"/>
              <a:tabLst>
                <a:tab pos="203200" algn="l"/>
              </a:tabLst>
            </a:pPr>
            <a:r>
              <a:rPr dirty="0" sz="1700">
                <a:latin typeface="Tahoma"/>
                <a:cs typeface="Tahoma"/>
              </a:rPr>
              <a:t>Em</a:t>
            </a:r>
            <a:r>
              <a:rPr dirty="0" sz="1700" spc="2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janeiro/2024,</a:t>
            </a:r>
            <a:r>
              <a:rPr dirty="0" sz="1700" spc="2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Belo</a:t>
            </a:r>
            <a:r>
              <a:rPr dirty="0" sz="1700" spc="2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Horizonte</a:t>
            </a:r>
            <a:r>
              <a:rPr dirty="0" sz="1700" spc="229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229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Nova</a:t>
            </a:r>
            <a:r>
              <a:rPr dirty="0" sz="1700" spc="229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Lima</a:t>
            </a:r>
            <a:r>
              <a:rPr dirty="0" sz="1700" spc="229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apresentaram</a:t>
            </a:r>
            <a:r>
              <a:rPr dirty="0" sz="1700" spc="229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um</a:t>
            </a:r>
            <a:r>
              <a:rPr dirty="0" sz="1700" spc="2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total</a:t>
            </a:r>
            <a:r>
              <a:rPr dirty="0" sz="1700" spc="2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de</a:t>
            </a:r>
            <a:r>
              <a:rPr dirty="0" sz="1700" spc="229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270</a:t>
            </a:r>
            <a:r>
              <a:rPr dirty="0" sz="1700" spc="2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empreendimentos</a:t>
            </a:r>
            <a:r>
              <a:rPr dirty="0" sz="1700" spc="229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residenciais</a:t>
            </a:r>
            <a:r>
              <a:rPr dirty="0" sz="1700" spc="229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225">
                <a:latin typeface="Tahoma"/>
                <a:cs typeface="Tahoma"/>
              </a:rPr>
              <a:t> </a:t>
            </a:r>
            <a:r>
              <a:rPr dirty="0" sz="1700" spc="-50">
                <a:latin typeface="Tahoma"/>
                <a:cs typeface="Tahoma"/>
              </a:rPr>
              <a:t>5</a:t>
            </a:r>
            <a:endParaRPr sz="1700">
              <a:latin typeface="Tahoma"/>
              <a:cs typeface="Tahoma"/>
            </a:endParaRPr>
          </a:p>
          <a:p>
            <a:pPr marL="203200">
              <a:lnSpc>
                <a:spcPct val="100000"/>
              </a:lnSpc>
              <a:spcBef>
                <a:spcPts val="1025"/>
              </a:spcBef>
            </a:pPr>
            <a:r>
              <a:rPr dirty="0" sz="1700">
                <a:latin typeface="Tahoma"/>
                <a:cs typeface="Tahoma"/>
              </a:rPr>
              <a:t>comerciais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disponíveis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para</a:t>
            </a:r>
            <a:r>
              <a:rPr dirty="0" sz="1700" spc="-75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venda.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25"/>
              </a:spcBef>
            </a:pPr>
            <a:endParaRPr sz="1700">
              <a:latin typeface="Tahoma"/>
              <a:cs typeface="Tahoma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Font typeface="Arial"/>
              <a:buChar char="▪"/>
              <a:tabLst>
                <a:tab pos="203200" algn="l"/>
              </a:tabLst>
            </a:pPr>
            <a:r>
              <a:rPr dirty="0" sz="1700">
                <a:latin typeface="Tahoma"/>
                <a:cs typeface="Tahoma"/>
              </a:rPr>
              <a:t>No</a:t>
            </a:r>
            <a:r>
              <a:rPr dirty="0" sz="1700" spc="-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mês</a:t>
            </a:r>
            <a:r>
              <a:rPr dirty="0" sz="1700" spc="-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de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janeiro/2024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foram</a:t>
            </a:r>
            <a:r>
              <a:rPr dirty="0" sz="1700" spc="-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lançados</a:t>
            </a:r>
            <a:r>
              <a:rPr dirty="0" sz="1700" spc="-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6</a:t>
            </a:r>
            <a:r>
              <a:rPr dirty="0" sz="1700" spc="-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empreendimentos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residenciais,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totalizando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145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unidades</a:t>
            </a:r>
            <a:r>
              <a:rPr dirty="0" sz="1700" spc="-4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lançadas.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buFont typeface="Arial"/>
              <a:buChar char="▪"/>
            </a:pPr>
            <a:endParaRPr sz="1700">
              <a:latin typeface="Tahoma"/>
              <a:cs typeface="Tahoma"/>
            </a:endParaRPr>
          </a:p>
          <a:p>
            <a:pPr marL="203200" marR="5080" indent="-190500">
              <a:lnSpc>
                <a:spcPct val="150000"/>
              </a:lnSpc>
              <a:buFont typeface="Arial"/>
              <a:buChar char="▪"/>
              <a:tabLst>
                <a:tab pos="203200" algn="l"/>
              </a:tabLst>
            </a:pPr>
            <a:r>
              <a:rPr dirty="0" sz="1700">
                <a:latin typeface="Tahoma"/>
                <a:cs typeface="Tahoma"/>
              </a:rPr>
              <a:t>As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vendas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líquidas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em</a:t>
            </a:r>
            <a:r>
              <a:rPr dirty="0" sz="1700" spc="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janeiro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totalizaram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422</a:t>
            </a:r>
            <a:r>
              <a:rPr dirty="0" sz="1700" spc="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unidades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residenciais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8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no</a:t>
            </a:r>
            <a:r>
              <a:rPr dirty="0" sz="1700" spc="7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comercial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-4.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velocidade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de</a:t>
            </a:r>
            <a:r>
              <a:rPr dirty="0" sz="1700" spc="8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vendas</a:t>
            </a:r>
            <a:r>
              <a:rPr dirty="0" sz="1700" spc="80">
                <a:latin typeface="Tahoma"/>
                <a:cs typeface="Tahoma"/>
              </a:rPr>
              <a:t> </a:t>
            </a:r>
            <a:r>
              <a:rPr dirty="0" sz="1700" spc="-25">
                <a:latin typeface="Tahoma"/>
                <a:cs typeface="Tahoma"/>
              </a:rPr>
              <a:t>em </a:t>
            </a:r>
            <a:r>
              <a:rPr dirty="0" sz="1700">
                <a:latin typeface="Tahoma"/>
                <a:cs typeface="Tahoma"/>
              </a:rPr>
              <a:t>janeiro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foi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de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9,2%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no</a:t>
            </a:r>
            <a:r>
              <a:rPr dirty="0" sz="1700" spc="-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residencial</a:t>
            </a:r>
            <a:r>
              <a:rPr dirty="0" sz="1700" spc="-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de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-4,2%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no</a:t>
            </a:r>
            <a:r>
              <a:rPr dirty="0" sz="1700" spc="-5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comercial.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buFont typeface="Arial"/>
              <a:buChar char="▪"/>
            </a:pPr>
            <a:endParaRPr sz="1700">
              <a:latin typeface="Tahoma"/>
              <a:cs typeface="Tahoma"/>
            </a:endParaRPr>
          </a:p>
          <a:p>
            <a:pPr marL="203200" marR="8890" indent="-190500">
              <a:lnSpc>
                <a:spcPct val="150100"/>
              </a:lnSpc>
              <a:spcBef>
                <a:spcPts val="5"/>
              </a:spcBef>
              <a:buFont typeface="Arial"/>
              <a:buChar char="▪"/>
              <a:tabLst>
                <a:tab pos="203200" algn="l"/>
              </a:tabLst>
            </a:pPr>
            <a:r>
              <a:rPr dirty="0" sz="1700">
                <a:latin typeface="Tahoma"/>
                <a:cs typeface="Tahoma"/>
              </a:rPr>
              <a:t>Considerando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que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oferta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residencial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lançada</a:t>
            </a:r>
            <a:r>
              <a:rPr dirty="0" sz="1700" spc="-1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em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janeiro/2024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foi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de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14.584</a:t>
            </a:r>
            <a:r>
              <a:rPr dirty="0" sz="1700" spc="-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unidades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oferta</a:t>
            </a:r>
            <a:r>
              <a:rPr dirty="0" sz="1700" spc="-1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final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correspondeu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4.169,</a:t>
            </a:r>
            <a:r>
              <a:rPr dirty="0" sz="1700" spc="-20">
                <a:latin typeface="Tahoma"/>
                <a:cs typeface="Tahoma"/>
              </a:rPr>
              <a:t> observou-</a:t>
            </a:r>
            <a:r>
              <a:rPr dirty="0" sz="1700">
                <a:latin typeface="Tahoma"/>
                <a:cs typeface="Tahoma"/>
              </a:rPr>
              <a:t>se</a:t>
            </a:r>
            <a:r>
              <a:rPr dirty="0" sz="1700" spc="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que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28,6% dos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imóveis</a:t>
            </a:r>
            <a:r>
              <a:rPr dirty="0" sz="1700" spc="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que</a:t>
            </a:r>
            <a:r>
              <a:rPr dirty="0" sz="1700" spc="-1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entraram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no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mercado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estavam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disponíveis</a:t>
            </a:r>
            <a:r>
              <a:rPr dirty="0" sz="1700" spc="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para</a:t>
            </a:r>
            <a:r>
              <a:rPr dirty="0" sz="1700" spc="-4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venda.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741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/>
              <a:t>Detalhamento</a:t>
            </a:r>
            <a:r>
              <a:rPr dirty="0" spc="-35"/>
              <a:t> </a:t>
            </a:r>
            <a:r>
              <a:rPr dirty="0"/>
              <a:t>da</a:t>
            </a:r>
            <a:r>
              <a:rPr dirty="0" spc="-10"/>
              <a:t> Metodologia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0769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22275" y="1431797"/>
            <a:ext cx="11351260" cy="4782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50100"/>
              </a:lnSpc>
              <a:spcBef>
                <a:spcPts val="100"/>
              </a:spcBef>
            </a:pPr>
            <a:r>
              <a:rPr dirty="0" sz="1600" b="1">
                <a:latin typeface="Tahoma"/>
                <a:cs typeface="Tahoma"/>
              </a:rPr>
              <a:t>Determinação</a:t>
            </a:r>
            <a:r>
              <a:rPr dirty="0" sz="1600" spc="7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do</a:t>
            </a:r>
            <a:r>
              <a:rPr dirty="0" sz="1600" spc="7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Total</a:t>
            </a:r>
            <a:r>
              <a:rPr dirty="0" sz="1600" spc="7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de</a:t>
            </a:r>
            <a:r>
              <a:rPr dirty="0" sz="1600" spc="7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Unidades</a:t>
            </a:r>
            <a:r>
              <a:rPr dirty="0" sz="1600" spc="7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Vendidas:</a:t>
            </a:r>
            <a:r>
              <a:rPr dirty="0" sz="1600" spc="75" b="1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Calculada</a:t>
            </a:r>
            <a:r>
              <a:rPr dirty="0" sz="1600" spc="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partir</a:t>
            </a:r>
            <a:r>
              <a:rPr dirty="0" sz="1600" spc="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</a:t>
            </a:r>
            <a:r>
              <a:rPr dirty="0" sz="1600" spc="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estoque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imediatamente</a:t>
            </a:r>
            <a:r>
              <a:rPr dirty="0" sz="1600" spc="6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anterior</a:t>
            </a:r>
            <a:r>
              <a:rPr dirty="0" sz="1600" spc="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menos</a:t>
            </a:r>
            <a:r>
              <a:rPr dirty="0" sz="1600" spc="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estoque </a:t>
            </a:r>
            <a:r>
              <a:rPr dirty="0" sz="1600">
                <a:latin typeface="Tahoma"/>
                <a:cs typeface="Tahoma"/>
              </a:rPr>
              <a:t>final,</a:t>
            </a:r>
            <a:r>
              <a:rPr dirty="0" sz="1600" spc="3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portanto</a:t>
            </a:r>
            <a:r>
              <a:rPr dirty="0" sz="1600" spc="30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consideram-</a:t>
            </a:r>
            <a:r>
              <a:rPr dirty="0" sz="1600">
                <a:latin typeface="Tahoma"/>
                <a:cs typeface="Tahoma"/>
              </a:rPr>
              <a:t>se</a:t>
            </a:r>
            <a:r>
              <a:rPr dirty="0" sz="1600" spc="3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apenas</a:t>
            </a:r>
            <a:r>
              <a:rPr dirty="0" sz="1600" spc="3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as</a:t>
            </a:r>
            <a:r>
              <a:rPr dirty="0" sz="1600" spc="3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vendas</a:t>
            </a:r>
            <a:r>
              <a:rPr dirty="0" sz="1600" spc="3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líquidas</a:t>
            </a:r>
            <a:r>
              <a:rPr dirty="0" sz="1600" spc="3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3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distratos.</a:t>
            </a:r>
            <a:r>
              <a:rPr dirty="0" sz="1600" spc="3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Obs.:</a:t>
            </a:r>
            <a:r>
              <a:rPr dirty="0" sz="1600" spc="3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Os</a:t>
            </a:r>
            <a:r>
              <a:rPr dirty="0" sz="1600" spc="3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distratos</a:t>
            </a:r>
            <a:r>
              <a:rPr dirty="0" sz="1600" spc="3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serão</a:t>
            </a:r>
            <a:r>
              <a:rPr dirty="0" sz="1600" spc="3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calculados</a:t>
            </a:r>
            <a:r>
              <a:rPr dirty="0" sz="1600" spc="3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num</a:t>
            </a:r>
            <a:r>
              <a:rPr dirty="0" sz="1600" spc="31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segundo </a:t>
            </a:r>
            <a:r>
              <a:rPr dirty="0" sz="1600">
                <a:latin typeface="Tahoma"/>
                <a:cs typeface="Tahoma"/>
              </a:rPr>
              <a:t>momento,</a:t>
            </a:r>
            <a:r>
              <a:rPr dirty="0" sz="1600" spc="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quando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base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pesquisada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estiver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consolidada.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600">
              <a:latin typeface="Tahoma"/>
              <a:cs typeface="Tahoma"/>
            </a:endParaRPr>
          </a:p>
          <a:p>
            <a:pPr algn="just" marL="12700" marR="5080">
              <a:lnSpc>
                <a:spcPct val="150100"/>
              </a:lnSpc>
              <a:spcBef>
                <a:spcPts val="5"/>
              </a:spcBef>
            </a:pPr>
            <a:r>
              <a:rPr dirty="0" sz="1600" b="1">
                <a:latin typeface="Tahoma"/>
                <a:cs typeface="Tahoma"/>
              </a:rPr>
              <a:t>Trato</a:t>
            </a:r>
            <a:r>
              <a:rPr dirty="0" sz="1600" spc="4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de</a:t>
            </a:r>
            <a:r>
              <a:rPr dirty="0" sz="1600" spc="5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Empreendimentos</a:t>
            </a:r>
            <a:r>
              <a:rPr dirty="0" sz="1600" spc="5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Faseados:</a:t>
            </a:r>
            <a:r>
              <a:rPr dirty="0" sz="1600" spc="45" b="1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Os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empreendimentos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faseados,</a:t>
            </a:r>
            <a:r>
              <a:rPr dirty="0" sz="1600" spc="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</a:t>
            </a:r>
            <a:r>
              <a:rPr dirty="0" sz="1600" spc="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estiverem</a:t>
            </a:r>
            <a:r>
              <a:rPr dirty="0" sz="1600" spc="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num</a:t>
            </a:r>
            <a:r>
              <a:rPr dirty="0" sz="1600" spc="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mesmo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RI,</a:t>
            </a:r>
            <a:r>
              <a:rPr dirty="0" sz="1600" spc="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serão</a:t>
            </a:r>
            <a:r>
              <a:rPr dirty="0" sz="1600" spc="1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considerados </a:t>
            </a:r>
            <a:r>
              <a:rPr dirty="0" sz="1600">
                <a:latin typeface="Tahoma"/>
                <a:cs typeface="Tahoma"/>
              </a:rPr>
              <a:t>na</a:t>
            </a:r>
            <a:r>
              <a:rPr dirty="0" sz="1600" spc="1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base</a:t>
            </a:r>
            <a:r>
              <a:rPr dirty="0" sz="1600" spc="1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1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dados</a:t>
            </a:r>
            <a:r>
              <a:rPr dirty="0" sz="1600" spc="1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integralmente,</a:t>
            </a:r>
            <a:r>
              <a:rPr dirty="0" sz="1600" spc="1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mesmo</a:t>
            </a:r>
            <a:r>
              <a:rPr dirty="0" sz="1600" spc="1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que</a:t>
            </a:r>
            <a:r>
              <a:rPr dirty="0" sz="1600" spc="114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nem</a:t>
            </a:r>
            <a:r>
              <a:rPr dirty="0" sz="1600" spc="1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todas</a:t>
            </a:r>
            <a:r>
              <a:rPr dirty="0" sz="1600" spc="1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as</a:t>
            </a:r>
            <a:r>
              <a:rPr dirty="0" sz="1600" spc="1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torres</a:t>
            </a:r>
            <a:r>
              <a:rPr dirty="0" sz="1600" spc="1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tenham</a:t>
            </a:r>
            <a:r>
              <a:rPr dirty="0" sz="1600" spc="114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sido</a:t>
            </a:r>
            <a:r>
              <a:rPr dirty="0" sz="1600" spc="1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abertas</a:t>
            </a:r>
            <a:r>
              <a:rPr dirty="0" sz="1600" spc="1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para</a:t>
            </a:r>
            <a:r>
              <a:rPr dirty="0" sz="1600" spc="1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vendas.</a:t>
            </a:r>
            <a:r>
              <a:rPr dirty="0" sz="1600" spc="114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No</a:t>
            </a:r>
            <a:r>
              <a:rPr dirty="0" sz="1600" spc="1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caso</a:t>
            </a:r>
            <a:r>
              <a:rPr dirty="0" sz="1600" spc="16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114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serem</a:t>
            </a:r>
            <a:r>
              <a:rPr dirty="0" sz="1600" spc="110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RI </a:t>
            </a:r>
            <a:r>
              <a:rPr dirty="0" sz="1600">
                <a:latin typeface="Tahoma"/>
                <a:cs typeface="Tahoma"/>
              </a:rPr>
              <a:t>diferentes,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serão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considerados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como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2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ou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mais</a:t>
            </a:r>
            <a:r>
              <a:rPr dirty="0" sz="1600" spc="434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lançamentos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distintos.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600">
              <a:latin typeface="Tahoma"/>
              <a:cs typeface="Tahoma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600" b="1">
                <a:latin typeface="Tahoma"/>
                <a:cs typeface="Tahoma"/>
              </a:rPr>
              <a:t>Mês</a:t>
            </a:r>
            <a:r>
              <a:rPr dirty="0" sz="1600" spc="7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Referência</a:t>
            </a:r>
            <a:r>
              <a:rPr dirty="0" sz="1600" spc="10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para</a:t>
            </a:r>
            <a:r>
              <a:rPr dirty="0" sz="1600" spc="10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Determinação</a:t>
            </a:r>
            <a:r>
              <a:rPr dirty="0" sz="1600" spc="9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da</a:t>
            </a:r>
            <a:r>
              <a:rPr dirty="0" sz="1600" spc="9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Data</a:t>
            </a:r>
            <a:r>
              <a:rPr dirty="0" sz="1600" spc="11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de</a:t>
            </a:r>
            <a:r>
              <a:rPr dirty="0" sz="1600" spc="9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Lançamento:</a:t>
            </a:r>
            <a:r>
              <a:rPr dirty="0" sz="1600" spc="95" b="1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Considerado</a:t>
            </a:r>
            <a:r>
              <a:rPr dirty="0" sz="1600" spc="6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partir</a:t>
            </a:r>
            <a:r>
              <a:rPr dirty="0" sz="1600" spc="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</a:t>
            </a:r>
            <a:r>
              <a:rPr dirty="0" sz="1600" spc="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abertura</a:t>
            </a:r>
            <a:r>
              <a:rPr dirty="0" sz="1600" spc="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das</a:t>
            </a:r>
            <a:r>
              <a:rPr dirty="0" sz="1600" spc="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vendas,</a:t>
            </a:r>
            <a:r>
              <a:rPr dirty="0" sz="1600" spc="6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</a:t>
            </a:r>
            <a:r>
              <a:rPr dirty="0" sz="1600" spc="6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geral </a:t>
            </a:r>
            <a:r>
              <a:rPr dirty="0" sz="1600">
                <a:latin typeface="Tahoma"/>
                <a:cs typeface="Tahoma"/>
              </a:rPr>
              <a:t>após</a:t>
            </a:r>
            <a:r>
              <a:rPr dirty="0" sz="1600" spc="3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obtenção</a:t>
            </a:r>
            <a:r>
              <a:rPr dirty="0" sz="1600" spc="2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</a:t>
            </a:r>
            <a:r>
              <a:rPr dirty="0" sz="1600" spc="28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RI.</a:t>
            </a:r>
            <a:r>
              <a:rPr dirty="0" sz="1600" spc="2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É</a:t>
            </a:r>
            <a:r>
              <a:rPr dirty="0" sz="1600" spc="3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possível</a:t>
            </a:r>
            <a:r>
              <a:rPr dirty="0" sz="1600" spc="3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que</a:t>
            </a:r>
            <a:r>
              <a:rPr dirty="0" sz="1600" spc="2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ocorra</a:t>
            </a:r>
            <a:r>
              <a:rPr dirty="0" sz="1600" spc="3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pequena</a:t>
            </a:r>
            <a:r>
              <a:rPr dirty="0" sz="1600" spc="2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variação</a:t>
            </a:r>
            <a:r>
              <a:rPr dirty="0" sz="1600" spc="2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temporal,</a:t>
            </a:r>
            <a:r>
              <a:rPr dirty="0" sz="1600" spc="2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entre</a:t>
            </a:r>
            <a:r>
              <a:rPr dirty="0" sz="1600" spc="3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3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divulgação</a:t>
            </a:r>
            <a:r>
              <a:rPr dirty="0" sz="1600" spc="28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</a:t>
            </a:r>
            <a:r>
              <a:rPr dirty="0" sz="1600" spc="3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28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registro,</a:t>
            </a:r>
            <a:r>
              <a:rPr dirty="0" sz="1600" spc="2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não</a:t>
            </a:r>
            <a:r>
              <a:rPr dirty="0" sz="1600" spc="2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deve</a:t>
            </a:r>
            <a:r>
              <a:rPr dirty="0" sz="1600" spc="295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ser </a:t>
            </a:r>
            <a:r>
              <a:rPr dirty="0" sz="1600">
                <a:latin typeface="Tahoma"/>
                <a:cs typeface="Tahoma"/>
              </a:rPr>
              <a:t>superior</a:t>
            </a:r>
            <a:r>
              <a:rPr dirty="0" sz="1600" spc="50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4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1</a:t>
            </a:r>
            <a:r>
              <a:rPr dirty="0" sz="1600" spc="50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mês</a:t>
            </a:r>
            <a:r>
              <a:rPr dirty="0" sz="1600" spc="40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e,</a:t>
            </a:r>
            <a:r>
              <a:rPr dirty="0" sz="1600" spc="4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certamente,</a:t>
            </a:r>
            <a:r>
              <a:rPr dirty="0" sz="1600" spc="4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NUNCA</a:t>
            </a:r>
            <a:r>
              <a:rPr dirty="0" sz="1600" spc="4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superior</a:t>
            </a:r>
            <a:r>
              <a:rPr dirty="0" sz="1600" spc="5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4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2</a:t>
            </a:r>
            <a:r>
              <a:rPr dirty="0" sz="1600" spc="50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meses</a:t>
            </a:r>
            <a:r>
              <a:rPr dirty="0" sz="1600" spc="40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4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diferença</a:t>
            </a:r>
            <a:r>
              <a:rPr dirty="0" sz="1600" spc="3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para</a:t>
            </a:r>
            <a:r>
              <a:rPr dirty="0" sz="1600" spc="4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os</a:t>
            </a:r>
            <a:r>
              <a:rPr dirty="0" sz="1600" spc="5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futuros</a:t>
            </a:r>
            <a:r>
              <a:rPr dirty="0" sz="1600" spc="4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lançamentos.</a:t>
            </a:r>
            <a:r>
              <a:rPr dirty="0" sz="1600" spc="45">
                <a:latin typeface="Tahoma"/>
                <a:cs typeface="Tahoma"/>
              </a:rPr>
              <a:t>  </a:t>
            </a:r>
            <a:r>
              <a:rPr dirty="0" sz="1600">
                <a:latin typeface="Tahoma"/>
                <a:cs typeface="Tahoma"/>
              </a:rPr>
              <a:t>Para</a:t>
            </a:r>
            <a:r>
              <a:rPr dirty="0" sz="1600" spc="50">
                <a:latin typeface="Tahoma"/>
                <a:cs typeface="Tahoma"/>
              </a:rPr>
              <a:t>  </a:t>
            </a:r>
            <a:r>
              <a:rPr dirty="0" sz="1600" spc="-25">
                <a:latin typeface="Tahoma"/>
                <a:cs typeface="Tahoma"/>
              </a:rPr>
              <a:t>os </a:t>
            </a:r>
            <a:r>
              <a:rPr dirty="0" sz="1600">
                <a:latin typeface="Tahoma"/>
                <a:cs typeface="Tahoma"/>
              </a:rPr>
              <a:t>empreendimentos</a:t>
            </a:r>
            <a:r>
              <a:rPr dirty="0" sz="1600" spc="8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coletados</a:t>
            </a:r>
            <a:r>
              <a:rPr dirty="0" sz="1600" spc="9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neste</a:t>
            </a:r>
            <a:r>
              <a:rPr dirty="0" sz="1600" spc="6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primeiro</a:t>
            </a:r>
            <a:r>
              <a:rPr dirty="0" sz="1600" spc="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momento,</a:t>
            </a:r>
            <a:r>
              <a:rPr dirty="0" sz="1600" spc="8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</a:t>
            </a:r>
            <a:r>
              <a:rPr dirty="0" sz="1600" spc="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que</a:t>
            </a:r>
            <a:r>
              <a:rPr dirty="0" sz="1600" spc="9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foram</a:t>
            </a:r>
            <a:r>
              <a:rPr dirty="0" sz="1600" spc="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lançados</a:t>
            </a:r>
            <a:r>
              <a:rPr dirty="0" sz="1600" spc="8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há</a:t>
            </a:r>
            <a:r>
              <a:rPr dirty="0" sz="1600" spc="8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muito</a:t>
            </a:r>
            <a:r>
              <a:rPr dirty="0" sz="1600" spc="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tempo,</a:t>
            </a:r>
            <a:r>
              <a:rPr dirty="0" sz="1600" spc="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esta</a:t>
            </a:r>
            <a:r>
              <a:rPr dirty="0" sz="1600" spc="8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informação</a:t>
            </a:r>
            <a:r>
              <a:rPr dirty="0" sz="1600" spc="1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não</a:t>
            </a:r>
            <a:r>
              <a:rPr dirty="0" sz="1600" spc="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possui</a:t>
            </a:r>
            <a:r>
              <a:rPr dirty="0" sz="1600" spc="80">
                <a:latin typeface="Tahoma"/>
                <a:cs typeface="Tahoma"/>
              </a:rPr>
              <a:t> </a:t>
            </a:r>
            <a:r>
              <a:rPr dirty="0" sz="1600" spc="-50">
                <a:latin typeface="Tahoma"/>
                <a:cs typeface="Tahoma"/>
              </a:rPr>
              <a:t>a </a:t>
            </a:r>
            <a:r>
              <a:rPr dirty="0" sz="1600">
                <a:latin typeface="Tahoma"/>
                <a:cs typeface="Tahoma"/>
              </a:rPr>
              <a:t>mesma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precisão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decorrente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perda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histórico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na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empresa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pesquisada.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741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/>
              <a:t>Detalhamento</a:t>
            </a:r>
            <a:r>
              <a:rPr dirty="0" spc="-35"/>
              <a:t> </a:t>
            </a:r>
            <a:r>
              <a:rPr dirty="0"/>
              <a:t>da</a:t>
            </a:r>
            <a:r>
              <a:rPr dirty="0" spc="-10"/>
              <a:t> Metodologia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0769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38150" y="2225611"/>
            <a:ext cx="11352530" cy="758190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1432560" algn="l"/>
                <a:tab pos="1838960" algn="l"/>
                <a:tab pos="2702560" algn="l"/>
                <a:tab pos="3187700" algn="l"/>
                <a:tab pos="4509135" algn="l"/>
                <a:tab pos="5060315" algn="l"/>
                <a:tab pos="5829935" algn="l"/>
                <a:tab pos="6619875" algn="l"/>
                <a:tab pos="8380730" algn="l"/>
                <a:tab pos="9048750" algn="l"/>
                <a:tab pos="9315450" algn="l"/>
                <a:tab pos="9574530" algn="l"/>
                <a:tab pos="9902190" algn="l"/>
                <a:tab pos="10415905" algn="l"/>
                <a:tab pos="11030585" algn="l"/>
              </a:tabLst>
            </a:pPr>
            <a:r>
              <a:rPr dirty="0" sz="1600" spc="-10" b="1">
                <a:latin typeface="Tahoma"/>
                <a:cs typeface="Tahoma"/>
              </a:rPr>
              <a:t>Participação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-25" b="1">
                <a:latin typeface="Tahoma"/>
                <a:cs typeface="Tahoma"/>
              </a:rPr>
              <a:t>do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-20" b="1">
                <a:latin typeface="Tahoma"/>
                <a:cs typeface="Tahoma"/>
              </a:rPr>
              <a:t>MCMV: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-25">
                <a:latin typeface="Tahoma"/>
                <a:cs typeface="Tahoma"/>
              </a:rPr>
              <a:t>São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10">
                <a:latin typeface="Tahoma"/>
                <a:cs typeface="Tahoma"/>
              </a:rPr>
              <a:t>considerados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20">
                <a:latin typeface="Tahoma"/>
                <a:cs typeface="Tahoma"/>
              </a:rPr>
              <a:t>para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10">
                <a:latin typeface="Tahoma"/>
                <a:cs typeface="Tahoma"/>
              </a:rPr>
              <a:t>análise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10">
                <a:latin typeface="Tahoma"/>
                <a:cs typeface="Tahoma"/>
              </a:rPr>
              <a:t>apenas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10">
                <a:latin typeface="Tahoma"/>
                <a:cs typeface="Tahoma"/>
              </a:rPr>
              <a:t>empreendimentos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10">
                <a:latin typeface="Tahoma"/>
                <a:cs typeface="Tahoma"/>
              </a:rPr>
              <a:t>faixas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50">
                <a:latin typeface="Tahoma"/>
                <a:cs typeface="Tahoma"/>
              </a:rPr>
              <a:t>2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50">
                <a:latin typeface="Tahoma"/>
                <a:cs typeface="Tahoma"/>
              </a:rPr>
              <a:t>e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25">
                <a:latin typeface="Tahoma"/>
                <a:cs typeface="Tahoma"/>
              </a:rPr>
              <a:t>3,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20">
                <a:latin typeface="Tahoma"/>
                <a:cs typeface="Tahoma"/>
              </a:rPr>
              <a:t>pois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10">
                <a:latin typeface="Tahoma"/>
                <a:cs typeface="Tahoma"/>
              </a:rPr>
              <a:t>estes</a:t>
            </a:r>
            <a:r>
              <a:rPr dirty="0" sz="1600">
                <a:latin typeface="Tahoma"/>
                <a:cs typeface="Tahoma"/>
              </a:rPr>
              <a:t>	</a:t>
            </a:r>
            <a:r>
              <a:rPr dirty="0" sz="1600" spc="-25">
                <a:latin typeface="Tahoma"/>
                <a:cs typeface="Tahoma"/>
              </a:rPr>
              <a:t>são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0">
                <a:latin typeface="Tahoma"/>
                <a:cs typeface="Tahoma"/>
              </a:rPr>
              <a:t>comercializados.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642" y="3110865"/>
            <a:ext cx="420243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  <a:tabLst>
                <a:tab pos="1437640" algn="l"/>
              </a:tabLst>
            </a:pPr>
            <a:r>
              <a:rPr dirty="0" sz="5400" spc="-25">
                <a:solidFill>
                  <a:srgbClr val="FFD400"/>
                </a:solidFill>
              </a:rPr>
              <a:t>8.2</a:t>
            </a:r>
            <a:r>
              <a:rPr dirty="0" sz="5400">
                <a:solidFill>
                  <a:srgbClr val="FFD400"/>
                </a:solidFill>
              </a:rPr>
              <a:t>	</a:t>
            </a:r>
            <a:r>
              <a:rPr dirty="0" sz="3600" spc="-10"/>
              <a:t>GLOSSÁRIO</a:t>
            </a:r>
            <a:endParaRPr sz="36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" y="3825240"/>
            <a:ext cx="1216659" cy="254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1720" y="5935979"/>
            <a:ext cx="802640" cy="2158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120" y="5707379"/>
            <a:ext cx="1882139" cy="51815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741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Glossário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0769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68019" y="1221105"/>
            <a:ext cx="11034395" cy="5147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>
              <a:lnSpc>
                <a:spcPct val="150000"/>
              </a:lnSpc>
              <a:spcBef>
                <a:spcPts val="100"/>
              </a:spcBef>
            </a:pPr>
            <a:r>
              <a:rPr dirty="0" sz="1600" b="1">
                <a:latin typeface="Tahoma"/>
                <a:cs typeface="Tahoma"/>
              </a:rPr>
              <a:t>Preço</a:t>
            </a:r>
            <a:r>
              <a:rPr dirty="0" sz="1600">
                <a:latin typeface="Tahoma"/>
                <a:cs typeface="Tahoma"/>
              </a:rPr>
              <a:t>:</a:t>
            </a:r>
            <a:r>
              <a:rPr dirty="0" sz="1600" spc="4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Sempre</a:t>
            </a:r>
            <a:r>
              <a:rPr dirty="0" sz="1600" spc="409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por</a:t>
            </a:r>
            <a:r>
              <a:rPr dirty="0" sz="1600" spc="4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metro</a:t>
            </a:r>
            <a:r>
              <a:rPr dirty="0" sz="1600" spc="4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privativo</a:t>
            </a:r>
            <a:r>
              <a:rPr dirty="0" sz="1600" spc="4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</a:t>
            </a:r>
            <a:r>
              <a:rPr dirty="0" sz="1600" spc="4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unidade</a:t>
            </a:r>
            <a:r>
              <a:rPr dirty="0" sz="1600" spc="4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avaliada</a:t>
            </a:r>
            <a:r>
              <a:rPr dirty="0" sz="1600" spc="4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por</a:t>
            </a:r>
            <a:r>
              <a:rPr dirty="0" sz="1600" spc="4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tipologia</a:t>
            </a:r>
            <a:r>
              <a:rPr dirty="0" sz="1600" spc="409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</a:t>
            </a:r>
            <a:r>
              <a:rPr dirty="0" sz="1600" spc="4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um</a:t>
            </a:r>
            <a:r>
              <a:rPr dirty="0" sz="1600" spc="4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andar</a:t>
            </a:r>
            <a:r>
              <a:rPr dirty="0" sz="1600" spc="409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médio,</a:t>
            </a:r>
            <a:r>
              <a:rPr dirty="0" sz="1600" spc="4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sempre</a:t>
            </a:r>
            <a:r>
              <a:rPr dirty="0" sz="1600" spc="4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que</a:t>
            </a:r>
            <a:r>
              <a:rPr dirty="0" sz="1600" spc="43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possível, </a:t>
            </a:r>
            <a:r>
              <a:rPr dirty="0" sz="1600">
                <a:latin typeface="Tahoma"/>
                <a:cs typeface="Tahoma"/>
              </a:rPr>
              <a:t>considerando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-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preço</a:t>
            </a:r>
            <a:r>
              <a:rPr dirty="0" sz="1600" spc="-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médio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venda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das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unidades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na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oferta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final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cada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empreendimento.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Tahoma"/>
                <a:cs typeface="Tahoma"/>
              </a:rPr>
              <a:t>Tipologia</a:t>
            </a:r>
            <a:r>
              <a:rPr dirty="0" sz="1600">
                <a:latin typeface="Tahoma"/>
                <a:cs typeface="Tahoma"/>
              </a:rPr>
              <a:t>:</a:t>
            </a:r>
            <a:r>
              <a:rPr dirty="0" sz="1600" spc="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divisão</a:t>
            </a:r>
            <a:r>
              <a:rPr dirty="0" sz="1600" spc="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por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número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dormitórios,</a:t>
            </a:r>
            <a:r>
              <a:rPr dirty="0" sz="1600" spc="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separadas</a:t>
            </a:r>
            <a:r>
              <a:rPr dirty="0" sz="1600" spc="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4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grupos: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1,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2,</a:t>
            </a:r>
            <a:r>
              <a:rPr dirty="0" sz="1600" spc="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3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4</a:t>
            </a:r>
            <a:r>
              <a:rPr dirty="0" sz="1600" spc="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ou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mais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quartos.</a:t>
            </a:r>
            <a:r>
              <a:rPr dirty="0" sz="1600" spc="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Tipologias</a:t>
            </a:r>
            <a:r>
              <a:rPr dirty="0" sz="1600" spc="6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especiais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Tahoma"/>
                <a:cs typeface="Tahoma"/>
              </a:rPr>
              <a:t>como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loft</a:t>
            </a:r>
            <a:r>
              <a:rPr dirty="0" sz="1600" spc="-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estúdios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(estes</a:t>
            </a:r>
            <a:r>
              <a:rPr dirty="0" sz="1600" spc="-6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últimos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agrupados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tipologia de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1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dormitório).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Tahoma"/>
                <a:cs typeface="Tahoma"/>
              </a:rPr>
              <a:t>Uso:</a:t>
            </a:r>
            <a:r>
              <a:rPr dirty="0" sz="1600" spc="55" b="1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Mercados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Residencial e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Comercial</a:t>
            </a:r>
            <a:r>
              <a:rPr dirty="0" sz="1600" spc="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(este,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salas</a:t>
            </a:r>
            <a:r>
              <a:rPr dirty="0" sz="1600" spc="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escritórios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lajes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corporativas</a:t>
            </a:r>
            <a:r>
              <a:rPr dirty="0" sz="1600" spc="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quando</a:t>
            </a:r>
            <a:r>
              <a:rPr dirty="0" sz="1600" spc="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estas</a:t>
            </a:r>
            <a:r>
              <a:rPr dirty="0" sz="1600" spc="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são</a:t>
            </a:r>
            <a:r>
              <a:rPr dirty="0" sz="1600" spc="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vendidas</a:t>
            </a:r>
            <a:r>
              <a:rPr dirty="0" sz="1600" spc="35">
                <a:latin typeface="Tahoma"/>
                <a:cs typeface="Tahoma"/>
              </a:rPr>
              <a:t> </a:t>
            </a:r>
            <a:r>
              <a:rPr dirty="0" sz="1600" spc="-50">
                <a:latin typeface="Tahoma"/>
                <a:cs typeface="Tahoma"/>
              </a:rPr>
              <a:t>e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600">
                <a:latin typeface="Tahoma"/>
                <a:cs typeface="Tahoma"/>
              </a:rPr>
              <a:t>não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locadas).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Empreendimentos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mistos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são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registrados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separadamente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nos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2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critérios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acima.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600">
              <a:latin typeface="Tahoma"/>
              <a:cs typeface="Tahoma"/>
            </a:endParaRPr>
          </a:p>
          <a:p>
            <a:pPr marL="12700" marR="8255">
              <a:lnSpc>
                <a:spcPct val="150000"/>
              </a:lnSpc>
            </a:pPr>
            <a:r>
              <a:rPr dirty="0" sz="1600" b="1">
                <a:latin typeface="Tahoma"/>
                <a:cs typeface="Tahoma"/>
              </a:rPr>
              <a:t>VGL</a:t>
            </a:r>
            <a:r>
              <a:rPr dirty="0" sz="1600">
                <a:latin typeface="Tahoma"/>
                <a:cs typeface="Tahoma"/>
              </a:rPr>
              <a:t>:</a:t>
            </a:r>
            <a:r>
              <a:rPr dirty="0" sz="1600" spc="1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Sigla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para</a:t>
            </a:r>
            <a:r>
              <a:rPr dirty="0" sz="1600" spc="1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Valor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Global</a:t>
            </a:r>
            <a:r>
              <a:rPr dirty="0" sz="1600" spc="16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Lançamento,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isto</a:t>
            </a:r>
            <a:r>
              <a:rPr dirty="0" sz="1600" spc="1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é,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16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valor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total</a:t>
            </a:r>
            <a:r>
              <a:rPr dirty="0" sz="1600" spc="1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colocado</a:t>
            </a:r>
            <a:r>
              <a:rPr dirty="0" sz="1600" spc="1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à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venda</a:t>
            </a:r>
            <a:r>
              <a:rPr dirty="0" sz="1600" spc="1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preços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</a:t>
            </a:r>
            <a:r>
              <a:rPr dirty="0" sz="1600" spc="1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mês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referência</a:t>
            </a:r>
            <a:r>
              <a:rPr dirty="0" sz="1600" spc="155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da </a:t>
            </a:r>
            <a:r>
              <a:rPr dirty="0" sz="1600">
                <a:latin typeface="Tahoma"/>
                <a:cs typeface="Tahoma"/>
              </a:rPr>
              <a:t>pesquisa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das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unidades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lançadas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Tahoma"/>
                <a:cs typeface="Tahoma"/>
              </a:rPr>
              <a:t>VGV</a:t>
            </a:r>
            <a:r>
              <a:rPr dirty="0" sz="1600" spc="34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VENDIDO</a:t>
            </a:r>
            <a:r>
              <a:rPr dirty="0" sz="1600">
                <a:latin typeface="Tahoma"/>
                <a:cs typeface="Tahoma"/>
              </a:rPr>
              <a:t>:</a:t>
            </a:r>
            <a:r>
              <a:rPr dirty="0" sz="1600" spc="3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Sigla</a:t>
            </a:r>
            <a:r>
              <a:rPr dirty="0" sz="1600" spc="3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para</a:t>
            </a:r>
            <a:r>
              <a:rPr dirty="0" sz="1600" spc="3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Valor</a:t>
            </a:r>
            <a:r>
              <a:rPr dirty="0" sz="1600" spc="3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Geral</a:t>
            </a:r>
            <a:r>
              <a:rPr dirty="0" sz="1600" spc="2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3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Vendas,</a:t>
            </a:r>
            <a:r>
              <a:rPr dirty="0" sz="1600" spc="3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isto</a:t>
            </a:r>
            <a:r>
              <a:rPr dirty="0" sz="1600" spc="3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é,</a:t>
            </a:r>
            <a:r>
              <a:rPr dirty="0" sz="1600" spc="3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2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valor</a:t>
            </a:r>
            <a:r>
              <a:rPr dirty="0" sz="1600" spc="3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total</a:t>
            </a:r>
            <a:r>
              <a:rPr dirty="0" sz="1600" spc="3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vendido</a:t>
            </a:r>
            <a:r>
              <a:rPr dirty="0" sz="1600" spc="3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3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preços</a:t>
            </a:r>
            <a:r>
              <a:rPr dirty="0" sz="1600" spc="3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</a:t>
            </a:r>
            <a:r>
              <a:rPr dirty="0" sz="1600" spc="3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mês</a:t>
            </a:r>
            <a:r>
              <a:rPr dirty="0" sz="1600" spc="3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3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referência</a:t>
            </a:r>
            <a:r>
              <a:rPr dirty="0" sz="1600" spc="300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da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0">
                <a:latin typeface="Tahoma"/>
                <a:cs typeface="Tahoma"/>
              </a:rPr>
              <a:t>pesquisa.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741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Glossário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0769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99427" y="1833562"/>
            <a:ext cx="10984230" cy="3562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Tahoma"/>
                <a:cs typeface="Tahoma"/>
              </a:rPr>
              <a:t>Lançamentos</a:t>
            </a:r>
            <a:r>
              <a:rPr dirty="0" sz="1600">
                <a:latin typeface="Tahoma"/>
                <a:cs typeface="Tahoma"/>
              </a:rPr>
              <a:t>:</a:t>
            </a:r>
            <a:r>
              <a:rPr dirty="0" sz="1600" spc="-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lançamentos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imobiliários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verticais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data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lançamento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até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6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meses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comercialização.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16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b="1">
                <a:latin typeface="Tahoma"/>
                <a:cs typeface="Tahoma"/>
              </a:rPr>
              <a:t>Em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Obras:</a:t>
            </a:r>
            <a:r>
              <a:rPr dirty="0" sz="1600" spc="-25" b="1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Considerados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os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empreendimentos</a:t>
            </a:r>
            <a:r>
              <a:rPr dirty="0" sz="1600" spc="-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comercialização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entre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7º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36º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meses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comercialização.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600">
              <a:latin typeface="Tahoma"/>
              <a:cs typeface="Tahoma"/>
            </a:endParaRPr>
          </a:p>
          <a:p>
            <a:pPr algn="just" marL="12700" marR="5080">
              <a:lnSpc>
                <a:spcPct val="150100"/>
              </a:lnSpc>
            </a:pPr>
            <a:r>
              <a:rPr dirty="0" sz="1600" b="1">
                <a:latin typeface="Tahoma"/>
                <a:cs typeface="Tahoma"/>
              </a:rPr>
              <a:t>Entregues:</a:t>
            </a:r>
            <a:r>
              <a:rPr dirty="0" sz="1600" spc="215" b="1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Para</a:t>
            </a:r>
            <a:r>
              <a:rPr dirty="0" sz="1600" spc="18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efeito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2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análise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geral,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são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considerados</a:t>
            </a:r>
            <a:r>
              <a:rPr dirty="0" sz="1600" spc="1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partir</a:t>
            </a:r>
            <a:r>
              <a:rPr dirty="0" sz="1600" spc="19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37º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mês</a:t>
            </a:r>
            <a:r>
              <a:rPr dirty="0" sz="1600" spc="18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2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comercialização.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Eventuais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ajustes </a:t>
            </a:r>
            <a:r>
              <a:rPr dirty="0" sz="1600">
                <a:latin typeface="Tahoma"/>
                <a:cs typeface="Tahoma"/>
              </a:rPr>
              <a:t>podem</a:t>
            </a:r>
            <a:r>
              <a:rPr dirty="0" sz="1600" spc="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ser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realizados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quando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prazo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obra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for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mais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longo.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600">
              <a:latin typeface="Tahoma"/>
              <a:cs typeface="Tahoma"/>
            </a:endParaRPr>
          </a:p>
          <a:p>
            <a:pPr algn="just" marL="12700" marR="6350">
              <a:lnSpc>
                <a:spcPct val="150100"/>
              </a:lnSpc>
            </a:pPr>
            <a:r>
              <a:rPr dirty="0" sz="1600" b="1">
                <a:latin typeface="Tahoma"/>
                <a:cs typeface="Tahoma"/>
              </a:rPr>
              <a:t>Regiões</a:t>
            </a:r>
            <a:r>
              <a:rPr dirty="0" sz="1600">
                <a:latin typeface="Tahoma"/>
                <a:cs typeface="Tahoma"/>
              </a:rPr>
              <a:t>:</a:t>
            </a:r>
            <a:r>
              <a:rPr dirty="0" sz="1600" spc="1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Agrupamentos</a:t>
            </a:r>
            <a:r>
              <a:rPr dirty="0" sz="1600" spc="1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2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bairros</a:t>
            </a:r>
            <a:r>
              <a:rPr dirty="0" sz="1600" spc="19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características</a:t>
            </a:r>
            <a:r>
              <a:rPr dirty="0" sz="1600" spc="1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demográficas,</a:t>
            </a:r>
            <a:r>
              <a:rPr dirty="0" sz="1600" spc="1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geográficas</a:t>
            </a:r>
            <a:r>
              <a:rPr dirty="0" sz="1600" spc="19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ou</a:t>
            </a:r>
            <a:r>
              <a:rPr dirty="0" sz="1600" spc="19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oferta</a:t>
            </a:r>
            <a:r>
              <a:rPr dirty="0" sz="1600" spc="1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similares,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para</a:t>
            </a:r>
            <a:r>
              <a:rPr dirty="0" sz="1600" spc="1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fins</a:t>
            </a:r>
            <a:r>
              <a:rPr dirty="0" sz="1600" spc="190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de </a:t>
            </a:r>
            <a:r>
              <a:rPr dirty="0" sz="1600">
                <a:latin typeface="Tahoma"/>
                <a:cs typeface="Tahoma"/>
              </a:rPr>
              <a:t>análise</a:t>
            </a:r>
            <a:r>
              <a:rPr dirty="0" sz="1600" spc="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imobiliária.</a:t>
            </a:r>
            <a:r>
              <a:rPr dirty="0" sz="1600" spc="1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No</a:t>
            </a:r>
            <a:r>
              <a:rPr dirty="0" sz="1600" spc="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caso</a:t>
            </a:r>
            <a:r>
              <a:rPr dirty="0" sz="1600" spc="1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</a:t>
            </a:r>
            <a:r>
              <a:rPr dirty="0" sz="1600" spc="1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BH,</a:t>
            </a:r>
            <a:r>
              <a:rPr dirty="0" sz="1600" spc="1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foram</a:t>
            </a:r>
            <a:r>
              <a:rPr dirty="0" sz="1600" spc="1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consideradas</a:t>
            </a:r>
            <a:r>
              <a:rPr dirty="0" sz="1600" spc="10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as</a:t>
            </a:r>
            <a:r>
              <a:rPr dirty="0" sz="1600" spc="114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regiões</a:t>
            </a:r>
            <a:r>
              <a:rPr dirty="0" sz="1600" spc="1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administrativas</a:t>
            </a:r>
            <a:r>
              <a:rPr dirty="0" sz="1600" spc="114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da</a:t>
            </a:r>
            <a:r>
              <a:rPr dirty="0" sz="1600" spc="1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cidade</a:t>
            </a:r>
            <a:r>
              <a:rPr dirty="0" sz="1600" spc="1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(9</a:t>
            </a:r>
            <a:r>
              <a:rPr dirty="0" sz="1600" spc="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no</a:t>
            </a:r>
            <a:r>
              <a:rPr dirty="0" sz="1600" spc="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total).</a:t>
            </a:r>
            <a:r>
              <a:rPr dirty="0" sz="1600" spc="10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Nova</a:t>
            </a:r>
            <a:r>
              <a:rPr dirty="0" sz="1600" spc="1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Lima</a:t>
            </a:r>
            <a:r>
              <a:rPr dirty="0" sz="1600" spc="110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foi </a:t>
            </a:r>
            <a:r>
              <a:rPr dirty="0" sz="1600">
                <a:latin typeface="Tahoma"/>
                <a:cs typeface="Tahoma"/>
              </a:rPr>
              <a:t>considerada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como única,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pois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quase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totalidade</a:t>
            </a:r>
            <a:r>
              <a:rPr dirty="0" sz="1600" spc="-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dos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empreendimento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verticais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estão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em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uma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única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região.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741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Glossário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076960"/>
            <a:ext cx="858519" cy="195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Tahoma"/>
                <a:cs typeface="Tahoma"/>
              </a:rPr>
              <a:t>Vendas</a:t>
            </a:r>
            <a:r>
              <a:rPr dirty="0" spc="-25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Brutas: </a:t>
            </a:r>
            <a:r>
              <a:rPr dirty="0"/>
              <a:t>Total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/>
              <a:t>vendas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/>
              <a:t>unidades</a:t>
            </a:r>
            <a:r>
              <a:rPr dirty="0" spc="-45"/>
              <a:t> </a:t>
            </a:r>
            <a:r>
              <a:rPr dirty="0"/>
              <a:t>no</a:t>
            </a:r>
            <a:r>
              <a:rPr dirty="0" spc="-40"/>
              <a:t> </a:t>
            </a:r>
            <a:r>
              <a:rPr dirty="0"/>
              <a:t>período</a:t>
            </a:r>
            <a:r>
              <a:rPr dirty="0" spc="-5"/>
              <a:t> </a:t>
            </a:r>
            <a:r>
              <a:rPr dirty="0" spc="-10"/>
              <a:t>analisado.</a:t>
            </a:r>
          </a:p>
          <a:p>
            <a:pPr marL="36195">
              <a:lnSpc>
                <a:spcPct val="100000"/>
              </a:lnSpc>
              <a:spcBef>
                <a:spcPts val="1910"/>
              </a:spcBef>
            </a:pPr>
          </a:p>
          <a:p>
            <a:pPr marL="48895">
              <a:lnSpc>
                <a:spcPct val="100000"/>
              </a:lnSpc>
            </a:pPr>
            <a:r>
              <a:rPr dirty="0" b="1">
                <a:latin typeface="Tahoma"/>
                <a:cs typeface="Tahoma"/>
              </a:rPr>
              <a:t>Vendas</a:t>
            </a:r>
            <a:r>
              <a:rPr dirty="0" spc="35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Líquidas:</a:t>
            </a:r>
            <a:r>
              <a:rPr dirty="0" spc="50" b="1">
                <a:latin typeface="Tahoma"/>
                <a:cs typeface="Tahoma"/>
              </a:rPr>
              <a:t> </a:t>
            </a:r>
            <a:r>
              <a:rPr dirty="0"/>
              <a:t>Vendas</a:t>
            </a:r>
            <a:r>
              <a:rPr dirty="0" spc="10"/>
              <a:t> </a:t>
            </a:r>
            <a:r>
              <a:rPr dirty="0"/>
              <a:t>Brutas</a:t>
            </a:r>
            <a:r>
              <a:rPr dirty="0" spc="30"/>
              <a:t> </a:t>
            </a:r>
            <a:r>
              <a:rPr dirty="0"/>
              <a:t>menos</a:t>
            </a:r>
            <a:r>
              <a:rPr dirty="0" spc="30"/>
              <a:t> </a:t>
            </a:r>
            <a:r>
              <a:rPr dirty="0"/>
              <a:t>os</a:t>
            </a:r>
            <a:r>
              <a:rPr dirty="0" spc="30"/>
              <a:t> </a:t>
            </a:r>
            <a:r>
              <a:rPr dirty="0"/>
              <a:t>distratos.</a:t>
            </a:r>
            <a:r>
              <a:rPr dirty="0" spc="20"/>
              <a:t> </a:t>
            </a:r>
            <a:r>
              <a:rPr dirty="0"/>
              <a:t>Obs.:</a:t>
            </a:r>
            <a:r>
              <a:rPr dirty="0" spc="15"/>
              <a:t> </a:t>
            </a:r>
            <a:r>
              <a:rPr dirty="0"/>
              <a:t>Neste</a:t>
            </a:r>
            <a:r>
              <a:rPr dirty="0" spc="20"/>
              <a:t> </a:t>
            </a:r>
            <a:r>
              <a:rPr dirty="0"/>
              <a:t>primeiro</a:t>
            </a:r>
            <a:r>
              <a:rPr dirty="0" spc="15"/>
              <a:t> </a:t>
            </a:r>
            <a:r>
              <a:rPr dirty="0"/>
              <a:t>momento,</a:t>
            </a:r>
            <a:r>
              <a:rPr dirty="0" spc="25"/>
              <a:t> </a:t>
            </a:r>
            <a:r>
              <a:rPr dirty="0"/>
              <a:t>são</a:t>
            </a:r>
            <a:r>
              <a:rPr dirty="0" spc="15"/>
              <a:t> </a:t>
            </a:r>
            <a:r>
              <a:rPr dirty="0"/>
              <a:t>analisados</a:t>
            </a:r>
            <a:r>
              <a:rPr dirty="0" spc="35"/>
              <a:t> </a:t>
            </a:r>
            <a:r>
              <a:rPr dirty="0"/>
              <a:t>apenas</a:t>
            </a:r>
            <a:r>
              <a:rPr dirty="0" spc="15"/>
              <a:t> </a:t>
            </a:r>
            <a:r>
              <a:rPr dirty="0"/>
              <a:t>as</a:t>
            </a:r>
            <a:r>
              <a:rPr dirty="0" spc="30"/>
              <a:t> </a:t>
            </a:r>
            <a:r>
              <a:rPr dirty="0" spc="-10"/>
              <a:t>vendas</a:t>
            </a:r>
          </a:p>
          <a:p>
            <a:pPr marL="48895">
              <a:lnSpc>
                <a:spcPct val="100000"/>
              </a:lnSpc>
              <a:spcBef>
                <a:spcPts val="960"/>
              </a:spcBef>
            </a:pPr>
            <a:r>
              <a:rPr dirty="0" spc="-10"/>
              <a:t>líquidas.</a:t>
            </a:r>
          </a:p>
          <a:p>
            <a:pPr marL="36195">
              <a:lnSpc>
                <a:spcPct val="100000"/>
              </a:lnSpc>
              <a:spcBef>
                <a:spcPts val="1910"/>
              </a:spcBef>
            </a:pPr>
          </a:p>
          <a:p>
            <a:pPr marL="48895">
              <a:lnSpc>
                <a:spcPct val="100000"/>
              </a:lnSpc>
            </a:pPr>
            <a:r>
              <a:rPr dirty="0" b="1">
                <a:latin typeface="Tahoma"/>
                <a:cs typeface="Tahoma"/>
              </a:rPr>
              <a:t>Vendas</a:t>
            </a:r>
            <a:r>
              <a:rPr dirty="0" spc="160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Sobre</a:t>
            </a:r>
            <a:r>
              <a:rPr dirty="0" spc="195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a</a:t>
            </a:r>
            <a:r>
              <a:rPr dirty="0" spc="185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Oferta</a:t>
            </a:r>
            <a:r>
              <a:rPr dirty="0" spc="165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(Velocidade</a:t>
            </a:r>
            <a:r>
              <a:rPr dirty="0" spc="200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de</a:t>
            </a:r>
            <a:r>
              <a:rPr dirty="0" spc="190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vendas</a:t>
            </a:r>
            <a:r>
              <a:rPr dirty="0" spc="185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mensal):</a:t>
            </a:r>
            <a:r>
              <a:rPr dirty="0" spc="185" b="1">
                <a:latin typeface="Tahoma"/>
                <a:cs typeface="Tahoma"/>
              </a:rPr>
              <a:t> </a:t>
            </a:r>
            <a:r>
              <a:rPr dirty="0"/>
              <a:t>é</a:t>
            </a:r>
            <a:r>
              <a:rPr dirty="0" spc="150"/>
              <a:t> </a:t>
            </a:r>
            <a:r>
              <a:rPr dirty="0"/>
              <a:t>a</a:t>
            </a:r>
            <a:r>
              <a:rPr dirty="0" spc="150"/>
              <a:t> </a:t>
            </a:r>
            <a:r>
              <a:rPr dirty="0"/>
              <a:t>relação</a:t>
            </a:r>
            <a:r>
              <a:rPr dirty="0" spc="140"/>
              <a:t> </a:t>
            </a:r>
            <a:r>
              <a:rPr dirty="0"/>
              <a:t>em</a:t>
            </a:r>
            <a:r>
              <a:rPr dirty="0" spc="145"/>
              <a:t> </a:t>
            </a:r>
            <a:r>
              <a:rPr dirty="0"/>
              <a:t>unidades</a:t>
            </a:r>
            <a:r>
              <a:rPr dirty="0" spc="160"/>
              <a:t> </a:t>
            </a:r>
            <a:r>
              <a:rPr dirty="0"/>
              <a:t>das</a:t>
            </a:r>
            <a:r>
              <a:rPr dirty="0" spc="155"/>
              <a:t> </a:t>
            </a:r>
            <a:r>
              <a:rPr dirty="0"/>
              <a:t>VENDAS</a:t>
            </a:r>
            <a:r>
              <a:rPr dirty="0" spc="165"/>
              <a:t> </a:t>
            </a:r>
            <a:r>
              <a:rPr dirty="0"/>
              <a:t>no</a:t>
            </a:r>
            <a:r>
              <a:rPr dirty="0" spc="145"/>
              <a:t> </a:t>
            </a:r>
            <a:r>
              <a:rPr dirty="0"/>
              <a:t>mês</a:t>
            </a:r>
            <a:r>
              <a:rPr dirty="0" spc="135"/>
              <a:t> </a:t>
            </a:r>
            <a:r>
              <a:rPr dirty="0"/>
              <a:t>sobre</a:t>
            </a:r>
            <a:r>
              <a:rPr dirty="0" spc="160"/>
              <a:t> </a:t>
            </a:r>
            <a:r>
              <a:rPr dirty="0" spc="-50"/>
              <a:t>a</a:t>
            </a:r>
          </a:p>
          <a:p>
            <a:pPr marL="48895">
              <a:lnSpc>
                <a:spcPct val="100000"/>
              </a:lnSpc>
              <a:spcBef>
                <a:spcPts val="965"/>
              </a:spcBef>
            </a:pPr>
            <a:r>
              <a:rPr dirty="0"/>
              <a:t>OFERTA</a:t>
            </a:r>
            <a:r>
              <a:rPr dirty="0" spc="-40"/>
              <a:t> </a:t>
            </a:r>
            <a:r>
              <a:rPr dirty="0"/>
              <a:t>TOTAL</a:t>
            </a:r>
            <a:r>
              <a:rPr dirty="0" spc="-15"/>
              <a:t> </a:t>
            </a:r>
            <a:r>
              <a:rPr dirty="0"/>
              <a:t>do</a:t>
            </a:r>
            <a:r>
              <a:rPr dirty="0" spc="-20"/>
              <a:t> </a:t>
            </a:r>
            <a:r>
              <a:rPr dirty="0"/>
              <a:t>mês,</a:t>
            </a:r>
            <a:r>
              <a:rPr dirty="0" spc="-25"/>
              <a:t> </a:t>
            </a:r>
            <a:r>
              <a:rPr dirty="0"/>
              <a:t>ou</a:t>
            </a:r>
            <a:r>
              <a:rPr dirty="0" spc="-5"/>
              <a:t> </a:t>
            </a:r>
            <a:r>
              <a:rPr dirty="0"/>
              <a:t>seja,</a:t>
            </a:r>
            <a:r>
              <a:rPr dirty="0" spc="-45"/>
              <a:t> </a:t>
            </a:r>
            <a:r>
              <a:rPr dirty="0"/>
              <a:t>mede</a:t>
            </a:r>
            <a:r>
              <a:rPr dirty="0" spc="-30"/>
              <a:t> </a:t>
            </a:r>
            <a:r>
              <a:rPr dirty="0"/>
              <a:t>o</a:t>
            </a:r>
            <a:r>
              <a:rPr dirty="0" spc="-20"/>
              <a:t> </a:t>
            </a:r>
            <a:r>
              <a:rPr dirty="0"/>
              <a:t>percentual</a:t>
            </a:r>
            <a:r>
              <a:rPr dirty="0" spc="-40"/>
              <a:t> </a:t>
            </a:r>
            <a:r>
              <a:rPr dirty="0"/>
              <a:t>(%)</a:t>
            </a:r>
            <a:r>
              <a:rPr dirty="0" spc="-40"/>
              <a:t> </a:t>
            </a:r>
            <a:r>
              <a:rPr dirty="0"/>
              <a:t>do</a:t>
            </a:r>
            <a:r>
              <a:rPr dirty="0" spc="-15"/>
              <a:t> </a:t>
            </a:r>
            <a:r>
              <a:rPr dirty="0"/>
              <a:t>estoque</a:t>
            </a:r>
            <a:r>
              <a:rPr dirty="0" spc="-20"/>
              <a:t> </a:t>
            </a:r>
            <a:r>
              <a:rPr dirty="0"/>
              <a:t>vendido</a:t>
            </a:r>
            <a:r>
              <a:rPr dirty="0" spc="-20"/>
              <a:t> </a:t>
            </a:r>
            <a:r>
              <a:rPr dirty="0"/>
              <a:t>no</a:t>
            </a:r>
            <a:r>
              <a:rPr dirty="0" spc="-35"/>
              <a:t> </a:t>
            </a:r>
            <a:r>
              <a:rPr dirty="0"/>
              <a:t>mês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referência</a:t>
            </a:r>
            <a:r>
              <a:rPr dirty="0" spc="-50"/>
              <a:t> </a:t>
            </a:r>
            <a:r>
              <a:rPr dirty="0"/>
              <a:t>da</a:t>
            </a:r>
            <a:r>
              <a:rPr dirty="0" spc="-25"/>
              <a:t> </a:t>
            </a:r>
            <a:r>
              <a:rPr dirty="0" spc="-10"/>
              <a:t>pesquisa.</a:t>
            </a:r>
          </a:p>
          <a:p>
            <a:pPr marL="36195">
              <a:lnSpc>
                <a:spcPct val="100000"/>
              </a:lnSpc>
              <a:spcBef>
                <a:spcPts val="950"/>
              </a:spcBef>
            </a:pPr>
          </a:p>
          <a:p>
            <a:pPr marL="48895" marR="8255">
              <a:lnSpc>
                <a:spcPct val="150000"/>
              </a:lnSpc>
            </a:pPr>
            <a:r>
              <a:rPr dirty="0" b="1">
                <a:latin typeface="Tahoma"/>
                <a:cs typeface="Tahoma"/>
              </a:rPr>
              <a:t>Vendas Sobre a Oferta</a:t>
            </a:r>
            <a:r>
              <a:rPr dirty="0" spc="10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(Velocidade</a:t>
            </a:r>
            <a:r>
              <a:rPr dirty="0" spc="15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de</a:t>
            </a:r>
            <a:r>
              <a:rPr dirty="0" spc="15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vendas</a:t>
            </a:r>
            <a:r>
              <a:rPr dirty="0" spc="25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12</a:t>
            </a:r>
            <a:r>
              <a:rPr dirty="0" spc="25" b="1">
                <a:latin typeface="Tahoma"/>
                <a:cs typeface="Tahoma"/>
              </a:rPr>
              <a:t> </a:t>
            </a:r>
            <a:r>
              <a:rPr dirty="0" b="1">
                <a:latin typeface="Tahoma"/>
                <a:cs typeface="Tahoma"/>
              </a:rPr>
              <a:t>meses): </a:t>
            </a:r>
            <a:r>
              <a:rPr dirty="0"/>
              <a:t>mede</a:t>
            </a:r>
            <a:r>
              <a:rPr dirty="0" spc="-15"/>
              <a:t> </a:t>
            </a:r>
            <a:r>
              <a:rPr dirty="0"/>
              <a:t>o</a:t>
            </a:r>
            <a:r>
              <a:rPr dirty="0" spc="-20"/>
              <a:t> </a:t>
            </a:r>
            <a:r>
              <a:rPr dirty="0"/>
              <a:t>percentual</a:t>
            </a:r>
            <a:r>
              <a:rPr dirty="0" spc="-25"/>
              <a:t> </a:t>
            </a:r>
            <a:r>
              <a:rPr dirty="0"/>
              <a:t>(%)</a:t>
            </a:r>
            <a:r>
              <a:rPr dirty="0" spc="-25"/>
              <a:t> </a:t>
            </a:r>
            <a:r>
              <a:rPr dirty="0"/>
              <a:t>vendido</a:t>
            </a:r>
            <a:r>
              <a:rPr dirty="0" spc="-40"/>
              <a:t> </a:t>
            </a:r>
            <a:r>
              <a:rPr dirty="0"/>
              <a:t>acumulado</a:t>
            </a:r>
            <a:r>
              <a:rPr dirty="0" spc="-30"/>
              <a:t> </a:t>
            </a:r>
            <a:r>
              <a:rPr dirty="0"/>
              <a:t>nos</a:t>
            </a:r>
            <a:r>
              <a:rPr dirty="0" spc="-20"/>
              <a:t> </a:t>
            </a:r>
            <a:r>
              <a:rPr dirty="0" spc="-10"/>
              <a:t>últimos </a:t>
            </a:r>
            <a:r>
              <a:rPr dirty="0"/>
              <a:t>12</a:t>
            </a:r>
            <a:r>
              <a:rPr dirty="0" spc="-10"/>
              <a:t> meses.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62</a:t>
            </a:fld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158239"/>
            <a:ext cx="858519" cy="1955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0197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/>
              <a:t>Comentários</a:t>
            </a:r>
            <a:r>
              <a:rPr dirty="0" spc="-40"/>
              <a:t> </a:t>
            </a:r>
            <a:r>
              <a:rPr dirty="0"/>
              <a:t>Gerais</a:t>
            </a:r>
            <a:r>
              <a:rPr dirty="0" spc="-40"/>
              <a:t>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/>
              <a:t>BH</a:t>
            </a:r>
            <a:r>
              <a:rPr dirty="0" spc="-45"/>
              <a:t> </a:t>
            </a:r>
            <a:r>
              <a:rPr dirty="0"/>
              <a:t>e</a:t>
            </a:r>
            <a:r>
              <a:rPr dirty="0" spc="-35"/>
              <a:t> </a:t>
            </a:r>
            <a:r>
              <a:rPr dirty="0"/>
              <a:t>Nova</a:t>
            </a:r>
            <a:r>
              <a:rPr dirty="0" spc="-45"/>
              <a:t> </a:t>
            </a:r>
            <a:r>
              <a:rPr dirty="0" spc="-20"/>
              <a:t>Lima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758190" y="1551177"/>
            <a:ext cx="10474325" cy="2609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080" indent="-228600">
              <a:lnSpc>
                <a:spcPct val="150000"/>
              </a:lnSpc>
              <a:spcBef>
                <a:spcPts val="100"/>
              </a:spcBef>
              <a:buFont typeface="Arial"/>
              <a:buChar char="▪"/>
              <a:tabLst>
                <a:tab pos="241300" algn="l"/>
              </a:tabLst>
            </a:pPr>
            <a:r>
              <a:rPr dirty="0" sz="1700">
                <a:latin typeface="Tahoma"/>
                <a:cs typeface="Tahoma"/>
              </a:rPr>
              <a:t>No</a:t>
            </a:r>
            <a:r>
              <a:rPr dirty="0" sz="1700" spc="7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segmento</a:t>
            </a:r>
            <a:r>
              <a:rPr dirty="0" sz="1700" spc="7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comercial,</a:t>
            </a:r>
            <a:r>
              <a:rPr dirty="0" sz="1700" spc="8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oferta</a:t>
            </a:r>
            <a:r>
              <a:rPr dirty="0" sz="1700" spc="8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lançada</a:t>
            </a:r>
            <a:r>
              <a:rPr dirty="0" sz="1700" spc="8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em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janeiro</a:t>
            </a:r>
            <a:r>
              <a:rPr dirty="0" sz="1700" spc="8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correspondeu</a:t>
            </a:r>
            <a:r>
              <a:rPr dirty="0" sz="1700" spc="7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8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774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unidades</a:t>
            </a:r>
            <a:r>
              <a:rPr dirty="0" sz="1700" spc="8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7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8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oferta</a:t>
            </a:r>
            <a:r>
              <a:rPr dirty="0" sz="1700" spc="8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final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80">
                <a:latin typeface="Tahoma"/>
                <a:cs typeface="Tahoma"/>
              </a:rPr>
              <a:t> </a:t>
            </a:r>
            <a:r>
              <a:rPr dirty="0" sz="1700" spc="-20">
                <a:latin typeface="Tahoma"/>
                <a:cs typeface="Tahoma"/>
              </a:rPr>
              <a:t>100, </a:t>
            </a:r>
            <a:r>
              <a:rPr dirty="0" sz="1700">
                <a:latin typeface="Tahoma"/>
                <a:cs typeface="Tahoma"/>
              </a:rPr>
              <a:t>portanto,</a:t>
            </a:r>
            <a:r>
              <a:rPr dirty="0" sz="1700" spc="-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12,9%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dos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imóveis</a:t>
            </a:r>
            <a:r>
              <a:rPr dirty="0" sz="1700" spc="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comerciais</a:t>
            </a:r>
            <a:r>
              <a:rPr dirty="0" sz="1700" spc="-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que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entraram</a:t>
            </a:r>
            <a:r>
              <a:rPr dirty="0" sz="1700" spc="-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no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mercado</a:t>
            </a:r>
            <a:r>
              <a:rPr dirty="0" sz="1700" spc="-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estavam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disponíveis</a:t>
            </a:r>
            <a:r>
              <a:rPr dirty="0" sz="1700" spc="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para</a:t>
            </a:r>
            <a:r>
              <a:rPr dirty="0" sz="1700" spc="-55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venda.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Arial"/>
              <a:buChar char="▪"/>
            </a:pP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35"/>
              </a:spcBef>
              <a:buFont typeface="Arial"/>
              <a:buChar char="▪"/>
            </a:pPr>
            <a:endParaRPr sz="1700">
              <a:latin typeface="Tahoma"/>
              <a:cs typeface="Tahoma"/>
            </a:endParaRPr>
          </a:p>
          <a:p>
            <a:pPr algn="just" marL="241300" marR="5715" indent="-228600">
              <a:lnSpc>
                <a:spcPct val="150000"/>
              </a:lnSpc>
              <a:buFont typeface="Arial"/>
              <a:buChar char="▪"/>
              <a:tabLst>
                <a:tab pos="241300" algn="l"/>
              </a:tabLst>
            </a:pPr>
            <a:r>
              <a:rPr dirty="0" sz="1700">
                <a:latin typeface="Tahoma"/>
                <a:cs typeface="Tahoma"/>
              </a:rPr>
              <a:t>No</a:t>
            </a:r>
            <a:r>
              <a:rPr dirty="0" sz="1700" spc="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segmento</a:t>
            </a:r>
            <a:r>
              <a:rPr dirty="0" sz="1700" spc="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residencial,</a:t>
            </a:r>
            <a:r>
              <a:rPr dirty="0" sz="1700" spc="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</a:t>
            </a:r>
            <a:r>
              <a:rPr dirty="0" sz="1700" spc="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padrão</a:t>
            </a:r>
            <a:r>
              <a:rPr dirty="0" sz="1700" spc="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com</a:t>
            </a:r>
            <a:r>
              <a:rPr dirty="0" sz="1700" spc="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maior</a:t>
            </a:r>
            <a:r>
              <a:rPr dirty="0" sz="1700" spc="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disponibilidade</a:t>
            </a:r>
            <a:r>
              <a:rPr dirty="0" sz="1700" spc="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sobre</a:t>
            </a:r>
            <a:r>
              <a:rPr dirty="0" sz="1700" spc="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oferta</a:t>
            </a:r>
            <a:r>
              <a:rPr dirty="0" sz="1700" spc="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lançada</a:t>
            </a:r>
            <a:r>
              <a:rPr dirty="0" sz="1700" spc="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foi</a:t>
            </a:r>
            <a:r>
              <a:rPr dirty="0" sz="1700" spc="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</a:t>
            </a:r>
            <a:r>
              <a:rPr dirty="0" sz="1700" spc="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Econômico</a:t>
            </a:r>
            <a:r>
              <a:rPr dirty="0" sz="1700" spc="30">
                <a:latin typeface="Tahoma"/>
                <a:cs typeface="Tahoma"/>
              </a:rPr>
              <a:t> </a:t>
            </a:r>
            <a:r>
              <a:rPr dirty="0" sz="1700" spc="-25">
                <a:latin typeface="Tahoma"/>
                <a:cs typeface="Tahoma"/>
              </a:rPr>
              <a:t>com </a:t>
            </a:r>
            <a:r>
              <a:rPr dirty="0" sz="1700">
                <a:latin typeface="Tahoma"/>
                <a:cs typeface="Tahoma"/>
              </a:rPr>
              <a:t>41,8%,</a:t>
            </a:r>
            <a:r>
              <a:rPr dirty="0" sz="1700" spc="17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seguido</a:t>
            </a:r>
            <a:r>
              <a:rPr dirty="0" sz="1700" spc="19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dos</a:t>
            </a:r>
            <a:r>
              <a:rPr dirty="0" sz="1700" spc="18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padrões</a:t>
            </a:r>
            <a:r>
              <a:rPr dirty="0" sz="1700" spc="18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Médio</a:t>
            </a:r>
            <a:r>
              <a:rPr dirty="0" sz="1700" spc="17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20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Luxo</a:t>
            </a:r>
            <a:r>
              <a:rPr dirty="0" sz="1700" spc="19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com</a:t>
            </a:r>
            <a:r>
              <a:rPr dirty="0" sz="1700" spc="19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31,6%</a:t>
            </a:r>
            <a:r>
              <a:rPr dirty="0" sz="1700" spc="17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17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31,1%</a:t>
            </a:r>
            <a:r>
              <a:rPr dirty="0" sz="1700" spc="20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respectivamente.</a:t>
            </a:r>
            <a:r>
              <a:rPr dirty="0" sz="1700" spc="18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Já</a:t>
            </a:r>
            <a:r>
              <a:rPr dirty="0" sz="1700" spc="18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</a:t>
            </a:r>
            <a:r>
              <a:rPr dirty="0" sz="1700" spc="17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padrão</a:t>
            </a:r>
            <a:r>
              <a:rPr dirty="0" sz="1700" spc="185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Especial </a:t>
            </a:r>
            <a:r>
              <a:rPr dirty="0" sz="1700">
                <a:latin typeface="Tahoma"/>
                <a:cs typeface="Tahoma"/>
              </a:rPr>
              <a:t>apresentou</a:t>
            </a:r>
            <a:r>
              <a:rPr dirty="0" sz="1700" spc="-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menor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disponibilidade,</a:t>
            </a:r>
            <a:r>
              <a:rPr dirty="0" sz="1700" spc="-1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com</a:t>
            </a:r>
            <a:r>
              <a:rPr dirty="0" sz="1700" spc="465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16,2%.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8190" y="4904422"/>
            <a:ext cx="834580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240665" algn="l"/>
              </a:tabLst>
            </a:pPr>
            <a:r>
              <a:rPr dirty="0" sz="1700">
                <a:latin typeface="Tahoma"/>
                <a:cs typeface="Tahoma"/>
              </a:rPr>
              <a:t>No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segmento</a:t>
            </a:r>
            <a:r>
              <a:rPr dirty="0" sz="1700" spc="-1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comercial, todas</a:t>
            </a:r>
            <a:r>
              <a:rPr dirty="0" sz="1700" spc="-4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as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unidades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em</a:t>
            </a:r>
            <a:r>
              <a:rPr dirty="0" sz="1700" spc="-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comercialização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são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do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padrão</a:t>
            </a:r>
            <a:r>
              <a:rPr dirty="0" sz="1700" spc="-65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Alto+.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80" y="1158239"/>
            <a:ext cx="858519" cy="1955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20" y="6522718"/>
            <a:ext cx="805180" cy="2159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6311900"/>
            <a:ext cx="1882139" cy="5181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0197" rIns="0" bIns="0" rtlCol="0" vert="horz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dirty="0"/>
              <a:t>Comentários</a:t>
            </a:r>
            <a:r>
              <a:rPr dirty="0" spc="-40"/>
              <a:t> </a:t>
            </a:r>
            <a:r>
              <a:rPr dirty="0"/>
              <a:t>Gerais</a:t>
            </a:r>
            <a:r>
              <a:rPr dirty="0" spc="-40"/>
              <a:t>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/>
              <a:t>BH</a:t>
            </a:r>
            <a:r>
              <a:rPr dirty="0" spc="-45"/>
              <a:t> </a:t>
            </a:r>
            <a:r>
              <a:rPr dirty="0"/>
              <a:t>e</a:t>
            </a:r>
            <a:r>
              <a:rPr dirty="0" spc="-35"/>
              <a:t> </a:t>
            </a:r>
            <a:r>
              <a:rPr dirty="0"/>
              <a:t>Nova</a:t>
            </a:r>
            <a:r>
              <a:rPr dirty="0" spc="-45"/>
              <a:t> </a:t>
            </a:r>
            <a:r>
              <a:rPr dirty="0" spc="-20"/>
              <a:t>Lima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18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656907" y="1520189"/>
            <a:ext cx="10474325" cy="260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7620" indent="-228600">
              <a:lnSpc>
                <a:spcPct val="150000"/>
              </a:lnSpc>
              <a:spcBef>
                <a:spcPts val="100"/>
              </a:spcBef>
              <a:buFont typeface="Arial"/>
              <a:buChar char="▪"/>
              <a:tabLst>
                <a:tab pos="240665" algn="l"/>
              </a:tabLst>
            </a:pPr>
            <a:r>
              <a:rPr dirty="0" sz="1700">
                <a:latin typeface="Tahoma"/>
                <a:cs typeface="Tahoma"/>
              </a:rPr>
              <a:t>No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residencial,</a:t>
            </a:r>
            <a:r>
              <a:rPr dirty="0" sz="1700" spc="7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as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tipologias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de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1</a:t>
            </a:r>
            <a:r>
              <a:rPr dirty="0" sz="1700" spc="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2</a:t>
            </a:r>
            <a:r>
              <a:rPr dirty="0" sz="1700" spc="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dormitórios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são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as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que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apresentaram</a:t>
            </a:r>
            <a:r>
              <a:rPr dirty="0" sz="1700" spc="7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menor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maior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disponibilidade </a:t>
            </a:r>
            <a:r>
              <a:rPr dirty="0" sz="1700">
                <a:latin typeface="Tahoma"/>
                <a:cs typeface="Tahoma"/>
              </a:rPr>
              <a:t>sobre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oferta</a:t>
            </a:r>
            <a:r>
              <a:rPr dirty="0" sz="1700" spc="-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lançada,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13,2%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31,0%,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respectivamente.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Arial"/>
              <a:buChar char="▪"/>
            </a:pP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55"/>
              </a:spcBef>
              <a:buFont typeface="Arial"/>
              <a:buChar char="▪"/>
            </a:pP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▪"/>
              <a:tabLst>
                <a:tab pos="240665" algn="l"/>
              </a:tabLst>
            </a:pPr>
            <a:r>
              <a:rPr dirty="0" sz="1700">
                <a:latin typeface="Tahoma"/>
                <a:cs typeface="Tahoma"/>
              </a:rPr>
              <a:t>O</a:t>
            </a:r>
            <a:r>
              <a:rPr dirty="0" sz="1700" spc="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preço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médio</a:t>
            </a:r>
            <a:r>
              <a:rPr dirty="0" sz="1700" spc="4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do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m²</a:t>
            </a:r>
            <a:r>
              <a:rPr dirty="0" sz="1700" spc="3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privativo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residencial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fechou</a:t>
            </a:r>
            <a:r>
              <a:rPr dirty="0" sz="1700" spc="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mês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de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janeiro,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em</a:t>
            </a:r>
            <a:r>
              <a:rPr dirty="0" sz="1700" spc="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R$</a:t>
            </a:r>
            <a:r>
              <a:rPr dirty="0" sz="1700" spc="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13.166.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A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média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de</a:t>
            </a:r>
            <a:r>
              <a:rPr dirty="0" sz="1700" spc="4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preço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 spc="-25">
                <a:latin typeface="Tahoma"/>
                <a:cs typeface="Tahoma"/>
              </a:rPr>
              <a:t>por</a:t>
            </a:r>
            <a:endParaRPr sz="1700">
              <a:latin typeface="Tahoma"/>
              <a:cs typeface="Tahoma"/>
            </a:endParaRPr>
          </a:p>
          <a:p>
            <a:pPr marL="240665">
              <a:lnSpc>
                <a:spcPct val="100000"/>
              </a:lnSpc>
              <a:spcBef>
                <a:spcPts val="1025"/>
              </a:spcBef>
            </a:pPr>
            <a:r>
              <a:rPr dirty="0" sz="1700">
                <a:latin typeface="Tahoma"/>
                <a:cs typeface="Tahoma"/>
              </a:rPr>
              <a:t>m²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privativo</a:t>
            </a:r>
            <a:r>
              <a:rPr dirty="0" sz="1700" spc="-1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por</a:t>
            </a:r>
            <a:r>
              <a:rPr dirty="0" sz="1700" spc="-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tipologia</a:t>
            </a:r>
            <a:r>
              <a:rPr dirty="0" sz="1700" spc="-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foi: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1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dormitório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R$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13.855;</a:t>
            </a:r>
            <a:r>
              <a:rPr dirty="0" sz="1700" spc="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2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dormitórios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R$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9.065;</a:t>
            </a:r>
            <a:r>
              <a:rPr dirty="0" sz="1700" spc="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3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dormitórios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R$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13.120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</a:t>
            </a:r>
            <a:r>
              <a:rPr dirty="0" sz="1700" spc="10">
                <a:latin typeface="Tahoma"/>
                <a:cs typeface="Tahoma"/>
              </a:rPr>
              <a:t> </a:t>
            </a:r>
            <a:r>
              <a:rPr dirty="0" sz="1700" spc="-50">
                <a:latin typeface="Tahoma"/>
                <a:cs typeface="Tahoma"/>
              </a:rPr>
              <a:t>4</a:t>
            </a:r>
            <a:endParaRPr sz="1700">
              <a:latin typeface="Tahoma"/>
              <a:cs typeface="Tahoma"/>
            </a:endParaRPr>
          </a:p>
          <a:p>
            <a:pPr marL="240665">
              <a:lnSpc>
                <a:spcPct val="100000"/>
              </a:lnSpc>
              <a:spcBef>
                <a:spcPts val="1019"/>
              </a:spcBef>
            </a:pPr>
            <a:r>
              <a:rPr dirty="0" sz="1700">
                <a:latin typeface="Tahoma"/>
                <a:cs typeface="Tahoma"/>
              </a:rPr>
              <a:t>dormitórios</a:t>
            </a:r>
            <a:r>
              <a:rPr dirty="0" sz="1700" spc="-1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R$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17.678.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6907" y="4874259"/>
            <a:ext cx="800989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240665" algn="l"/>
              </a:tabLst>
            </a:pPr>
            <a:r>
              <a:rPr dirty="0" sz="1700">
                <a:latin typeface="Tahoma"/>
                <a:cs typeface="Tahoma"/>
              </a:rPr>
              <a:t>O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preço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médio</a:t>
            </a:r>
            <a:r>
              <a:rPr dirty="0" sz="1700" spc="-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do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m²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privativo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comercial</a:t>
            </a:r>
            <a:r>
              <a:rPr dirty="0" sz="1700" spc="-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fechou</a:t>
            </a:r>
            <a:r>
              <a:rPr dirty="0" sz="1700" spc="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o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mês</a:t>
            </a:r>
            <a:r>
              <a:rPr dirty="0" sz="1700" spc="-2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de</a:t>
            </a:r>
            <a:r>
              <a:rPr dirty="0" sz="1700" spc="-1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janeiro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em</a:t>
            </a:r>
            <a:r>
              <a:rPr dirty="0" sz="1700" spc="-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R$</a:t>
            </a:r>
            <a:r>
              <a:rPr dirty="0" sz="1700" spc="-45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14.873.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BR-41</dc:creator>
  <dc:title>Apresentação do PowerPoint</dc:title>
  <dcterms:created xsi:type="dcterms:W3CDTF">2024-03-04T17:06:07Z</dcterms:created>
  <dcterms:modified xsi:type="dcterms:W3CDTF">2024-03-04T17:06:07Z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2024-02-29T00:00:00Z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2024-03-04T00:00:00Z</vt:filetime>
  </property>
  <property fmtid="{D5CDD505-2E9C-101B-9397-08002B2CF9AE}" pid="5" name="Producer">
    <vt:lpwstr>3-Heights(TM) PDF Security Shell 4.8.25.2 (http://www.pdf-tools.com)</vt:lpwstr>
  </property>
</Properties>
</file>