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49"/>
  </p:notesMasterIdLst>
  <p:sldIdLst>
    <p:sldId id="12996" r:id="rId2"/>
    <p:sldId id="12997" r:id="rId3"/>
    <p:sldId id="258" r:id="rId4"/>
    <p:sldId id="12665" r:id="rId5"/>
    <p:sldId id="12108" r:id="rId6"/>
    <p:sldId id="12666" r:id="rId7"/>
    <p:sldId id="351" r:id="rId8"/>
    <p:sldId id="291" r:id="rId9"/>
    <p:sldId id="359" r:id="rId10"/>
    <p:sldId id="12100" r:id="rId11"/>
    <p:sldId id="12109" r:id="rId12"/>
    <p:sldId id="362" r:id="rId13"/>
    <p:sldId id="365" r:id="rId14"/>
    <p:sldId id="363" r:id="rId15"/>
    <p:sldId id="12103" r:id="rId16"/>
    <p:sldId id="12102" r:id="rId17"/>
    <p:sldId id="12667" r:id="rId18"/>
    <p:sldId id="12991" r:id="rId19"/>
    <p:sldId id="12992" r:id="rId20"/>
    <p:sldId id="12993" r:id="rId21"/>
    <p:sldId id="12994" r:id="rId22"/>
    <p:sldId id="12660" r:id="rId23"/>
    <p:sldId id="12998" r:id="rId24"/>
    <p:sldId id="11330" r:id="rId25"/>
    <p:sldId id="13020" r:id="rId26"/>
    <p:sldId id="12999" r:id="rId27"/>
    <p:sldId id="13000" r:id="rId28"/>
    <p:sldId id="13001" r:id="rId29"/>
    <p:sldId id="13002" r:id="rId30"/>
    <p:sldId id="13003" r:id="rId31"/>
    <p:sldId id="13004" r:id="rId32"/>
    <p:sldId id="13005" r:id="rId33"/>
    <p:sldId id="13006" r:id="rId34"/>
    <p:sldId id="13007" r:id="rId35"/>
    <p:sldId id="13008" r:id="rId36"/>
    <p:sldId id="13009" r:id="rId37"/>
    <p:sldId id="13010" r:id="rId38"/>
    <p:sldId id="13014" r:id="rId39"/>
    <p:sldId id="13011" r:id="rId40"/>
    <p:sldId id="13012" r:id="rId41"/>
    <p:sldId id="13013" r:id="rId42"/>
    <p:sldId id="13015" r:id="rId43"/>
    <p:sldId id="13016" r:id="rId44"/>
    <p:sldId id="13017" r:id="rId45"/>
    <p:sldId id="13018" r:id="rId46"/>
    <p:sldId id="13019" r:id="rId47"/>
    <p:sldId id="11432" r:id="rId48"/>
  </p:sldIdLst>
  <p:sldSz cx="12192000" cy="6858000"/>
  <p:notesSz cx="6858000" cy="9144000"/>
  <p:embeddedFontLst>
    <p:embeddedFont>
      <p:font typeface="Montserrat" pitchFamily="2" charset="77"/>
      <p:regular r:id="rId50"/>
      <p:bold r:id="rId51"/>
      <p:italic r:id="rId52"/>
      <p:boldItalic r:id="rId53"/>
    </p:embeddedFont>
    <p:embeddedFont>
      <p:font typeface="Montserrat Bold" pitchFamily="2" charset="77"/>
      <p:regular r:id="rId54"/>
      <p:bold r:id="rId55"/>
      <p:italic r:id="rId56"/>
      <p:boldItalic r:id="rId57"/>
    </p:embeddedFont>
    <p:embeddedFont>
      <p:font typeface="Montserrat Medium" panose="00000600000000000000" pitchFamily="2" charset="77"/>
      <p:regular r:id="rId58"/>
      <p:italic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9" roundtripDataSignature="AMtx7mhq3GzPHIVOgQ23pDELWQuZmvkL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537"/>
    <a:srgbClr val="67A06D"/>
    <a:srgbClr val="5738FE"/>
    <a:srgbClr val="F6D99C"/>
    <a:srgbClr val="FFE666"/>
    <a:srgbClr val="92C52E"/>
    <a:srgbClr val="EF8B33"/>
    <a:srgbClr val="D9553D"/>
    <a:srgbClr val="77C711"/>
    <a:srgbClr val="93C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F9F840-CB75-43BA-8B08-1AED42E58EC3}">
  <a:tblStyle styleId="{3BF9F840-CB75-43BA-8B08-1AED42E58EC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1" autoAdjust="0"/>
    <p:restoredTop sz="95257" autoAdjust="0"/>
  </p:normalViewPr>
  <p:slideViewPr>
    <p:cSldViewPr snapToGrid="0">
      <p:cViewPr varScale="1">
        <p:scale>
          <a:sx n="105" d="100"/>
          <a:sy n="105" d="100"/>
        </p:scale>
        <p:origin x="464" y="200"/>
      </p:cViewPr>
      <p:guideLst>
        <p:guide orient="horz" pos="15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279" Type="http://customschemas.google.com/relationships/presentationmetadata" Target="metadata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282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80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283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8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pt-BR" sz="1600" b="1" dirty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Renda familiar</a:t>
            </a:r>
            <a:r>
              <a:rPr lang="pt-BR" sz="1600" b="1" baseline="0" dirty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 mensal</a:t>
            </a:r>
            <a:endParaRPr lang="pt-BR" sz="1600" b="1" dirty="0">
              <a:solidFill>
                <a:schemeClr val="tx1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9.820478554728386E-2"/>
          <c:y val="3.2330051642166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1787020152194893"/>
          <c:y val="0.20349267734545415"/>
          <c:w val="0.53287828915598867"/>
          <c:h val="0.74859781093015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BDBE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DBE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3-4F1B-865A-44813516E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Acima de R$ 20 mil</c:v>
                </c:pt>
                <c:pt idx="1">
                  <c:v>R$ 10 mil a R$ 20 mil</c:v>
                </c:pt>
                <c:pt idx="2">
                  <c:v>R$ 5 mil a R$ 10 mil</c:v>
                </c:pt>
                <c:pt idx="3">
                  <c:v>R$ 2,5 mil a R$ 5 mil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3-4F1B-865A-44813516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6645871"/>
        <c:axId val="376647791"/>
      </c:barChart>
      <c:catAx>
        <c:axId val="376645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71269766418418E-2"/>
          <c:y val="0.13802885755707461"/>
          <c:w val="0.93242873023358164"/>
          <c:h val="0.42766207415795898"/>
        </c:manualLayout>
      </c:layout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Intenção de compra</c:v>
                </c:pt>
              </c:strCache>
            </c:strRef>
          </c:tx>
          <c:spPr>
            <a:ln w="38100" cap="rnd">
              <a:solidFill>
                <a:srgbClr val="5B75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7537"/>
              </a:solidFill>
              <a:ln w="38100">
                <a:solidFill>
                  <a:srgbClr val="5B7537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1619151317460096E-2"/>
                  <c:y val="-4.9716483264428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3C-4F98-BD6F-A10579670C55}"/>
                </c:ext>
              </c:extLst>
            </c:dLbl>
            <c:dLbl>
              <c:idx val="13"/>
              <c:layout>
                <c:manualLayout>
                  <c:x val="-3.1028483074698628E-2"/>
                  <c:y val="-6.5094869061518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6F-4F14-89F7-DDFA0B2C6205}"/>
                </c:ext>
              </c:extLst>
            </c:dLbl>
            <c:dLbl>
              <c:idx val="14"/>
              <c:layout>
                <c:manualLayout>
                  <c:x val="-3.649676183425736E-2"/>
                  <c:y val="-5.2372755912257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6F-4F14-89F7-DDFA0B2C6205}"/>
                </c:ext>
              </c:extLst>
            </c:dLbl>
            <c:dLbl>
              <c:idx val="15"/>
              <c:layout>
                <c:manualLayout>
                  <c:x val="-3.6960211969646252E-2"/>
                  <c:y val="-6.402774471672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AA-45CD-A82E-F9C376785E70}"/>
                </c:ext>
              </c:extLst>
            </c:dLbl>
            <c:dLbl>
              <c:idx val="16"/>
              <c:layout>
                <c:manualLayout>
                  <c:x val="-3.2647468449267324E-2"/>
                  <c:y val="-6.6734192904119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A-45CD-A82E-F9C376785E70}"/>
                </c:ext>
              </c:extLst>
            </c:dLbl>
            <c:dLbl>
              <c:idx val="17"/>
              <c:layout>
                <c:manualLayout>
                  <c:x val="-3.0491096689077936E-2"/>
                  <c:y val="-6.944064109151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AA-45CD-A82E-F9C376785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Planilha1!$A$2:$A$22</c:f>
              <c:strCache>
                <c:ptCount val="21"/>
                <c:pt idx="0">
                  <c:v>Antes da pandemia</c:v>
                </c:pt>
                <c:pt idx="1">
                  <c:v>2020</c:v>
                </c:pt>
                <c:pt idx="2">
                  <c:v>Mai | 21</c:v>
                </c:pt>
                <c:pt idx="3">
                  <c:v>Set | 21</c:v>
                </c:pt>
                <c:pt idx="4">
                  <c:v>Nov | 21</c:v>
                </c:pt>
                <c:pt idx="5">
                  <c:v>Fev | 22</c:v>
                </c:pt>
                <c:pt idx="6">
                  <c:v>Mai | 22</c:v>
                </c:pt>
                <c:pt idx="7">
                  <c:v>Set | 22</c:v>
                </c:pt>
                <c:pt idx="8">
                  <c:v>Nov | 22</c:v>
                </c:pt>
                <c:pt idx="9">
                  <c:v>Fev | 23</c:v>
                </c:pt>
                <c:pt idx="10">
                  <c:v>Jun | 23</c:v>
                </c:pt>
                <c:pt idx="11">
                  <c:v>Ago | 23</c:v>
                </c:pt>
                <c:pt idx="12">
                  <c:v>Nov | 23</c:v>
                </c:pt>
                <c:pt idx="13">
                  <c:v>Mar | 24</c:v>
                </c:pt>
                <c:pt idx="14">
                  <c:v>Jun | 24</c:v>
                </c:pt>
                <c:pt idx="15">
                  <c:v>Set | 24</c:v>
                </c:pt>
                <c:pt idx="16">
                  <c:v>Nov | 24</c:v>
                </c:pt>
                <c:pt idx="17">
                  <c:v>Mar | 25</c:v>
                </c:pt>
                <c:pt idx="18">
                  <c:v>Jun | 25</c:v>
                </c:pt>
                <c:pt idx="19">
                  <c:v>Set | 25</c:v>
                </c:pt>
                <c:pt idx="20">
                  <c:v>Nov | 25</c:v>
                </c:pt>
              </c:strCache>
            </c:strRef>
          </c:cat>
          <c:val>
            <c:numRef>
              <c:f>Planilha1!$B$2:$B$22</c:f>
              <c:numCache>
                <c:formatCode>0%</c:formatCode>
                <c:ptCount val="21"/>
                <c:pt idx="0">
                  <c:v>0.43</c:v>
                </c:pt>
                <c:pt idx="1">
                  <c:v>0.46</c:v>
                </c:pt>
                <c:pt idx="2">
                  <c:v>0.42</c:v>
                </c:pt>
                <c:pt idx="3">
                  <c:v>0.39</c:v>
                </c:pt>
                <c:pt idx="4">
                  <c:v>0.37</c:v>
                </c:pt>
                <c:pt idx="5">
                  <c:v>0.38</c:v>
                </c:pt>
                <c:pt idx="6">
                  <c:v>0.35</c:v>
                </c:pt>
                <c:pt idx="7">
                  <c:v>0.33</c:v>
                </c:pt>
                <c:pt idx="8">
                  <c:v>0.31</c:v>
                </c:pt>
                <c:pt idx="9">
                  <c:v>0.35</c:v>
                </c:pt>
                <c:pt idx="10">
                  <c:v>0.37</c:v>
                </c:pt>
                <c:pt idx="11">
                  <c:v>0.39</c:v>
                </c:pt>
                <c:pt idx="12">
                  <c:v>0.37</c:v>
                </c:pt>
                <c:pt idx="13">
                  <c:v>0.41</c:v>
                </c:pt>
                <c:pt idx="14">
                  <c:v>0.48</c:v>
                </c:pt>
                <c:pt idx="15">
                  <c:v>0.46</c:v>
                </c:pt>
                <c:pt idx="16">
                  <c:v>0.45</c:v>
                </c:pt>
                <c:pt idx="17">
                  <c:v>0.44</c:v>
                </c:pt>
                <c:pt idx="18">
                  <c:v>0.49</c:v>
                </c:pt>
                <c:pt idx="19">
                  <c:v>0.48</c:v>
                </c:pt>
                <c:pt idx="20">
                  <c:v>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C96-4028-866D-DCF80A7C2FD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678484559"/>
        <c:axId val="678485039"/>
      </c:lineChart>
      <c:catAx>
        <c:axId val="678484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678485039"/>
        <c:crosses val="autoZero"/>
        <c:auto val="1"/>
        <c:lblAlgn val="ctr"/>
        <c:lblOffset val="100"/>
        <c:noMultiLvlLbl val="0"/>
      </c:catAx>
      <c:valAx>
        <c:axId val="678485039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678484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1116601788477"/>
          <c:y val="1.9552780189800532E-2"/>
          <c:w val="0.7077938875708506"/>
          <c:h val="0.855599309208413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 intenção</c:v>
                </c:pt>
              </c:strCache>
            </c:strRef>
          </c:tx>
          <c:spPr>
            <a:solidFill>
              <a:srgbClr val="5B75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Geral</c:v>
                </c:pt>
                <c:pt idx="1">
                  <c:v>Geração Z</c:v>
                </c:pt>
                <c:pt idx="2">
                  <c:v>Geração Y</c:v>
                </c:pt>
                <c:pt idx="3">
                  <c:v>Geração X</c:v>
                </c:pt>
                <c:pt idx="4">
                  <c:v>Baby Boomers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0.5</c:v>
                </c:pt>
                <c:pt idx="1">
                  <c:v>0.56000000000000005</c:v>
                </c:pt>
                <c:pt idx="2">
                  <c:v>0.54</c:v>
                </c:pt>
                <c:pt idx="3">
                  <c:v>0.44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8-4A1C-A42E-FF46EFF5103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Sem intenção</c:v>
                </c:pt>
              </c:strCache>
            </c:strRef>
          </c:tx>
          <c:spPr>
            <a:solidFill>
              <a:srgbClr val="D75D45">
                <a:alpha val="18039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Geral</c:v>
                </c:pt>
                <c:pt idx="1">
                  <c:v>Geração Z</c:v>
                </c:pt>
                <c:pt idx="2">
                  <c:v>Geração Y</c:v>
                </c:pt>
                <c:pt idx="3">
                  <c:v>Geração X</c:v>
                </c:pt>
                <c:pt idx="4">
                  <c:v>Baby Boomers</c:v>
                </c:pt>
              </c:strCache>
            </c:strRef>
          </c:cat>
          <c:val>
            <c:numRef>
              <c:f>Planilha1!$C$2:$C$6</c:f>
              <c:numCache>
                <c:formatCode>0%</c:formatCode>
                <c:ptCount val="5"/>
                <c:pt idx="0">
                  <c:v>0.5</c:v>
                </c:pt>
                <c:pt idx="1">
                  <c:v>0.44</c:v>
                </c:pt>
                <c:pt idx="2">
                  <c:v>0.46</c:v>
                </c:pt>
                <c:pt idx="3">
                  <c:v>0.56000000000000005</c:v>
                </c:pt>
                <c:pt idx="4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8-4A1C-A42E-FF46EFF51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1725343"/>
        <c:axId val="1111697023"/>
      </c:barChart>
      <c:catAx>
        <c:axId val="11117253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1111697023"/>
        <c:crosses val="autoZero"/>
        <c:auto val="1"/>
        <c:lblAlgn val="ctr"/>
        <c:lblOffset val="100"/>
        <c:noMultiLvlLbl val="0"/>
      </c:catAx>
      <c:valAx>
        <c:axId val="111169702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1172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94654237930797"/>
          <c:y val="0.88791964580273908"/>
          <c:w val="0.58265103447787081"/>
          <c:h val="5.6815232605503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63168977251558"/>
          <c:y val="0.11336465221974407"/>
          <c:w val="0.53992902421989752"/>
          <c:h val="0.861720987069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B753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17-4FE4-A6FA-0FDE44E3CB56}"/>
              </c:ext>
            </c:extLst>
          </c:dPt>
          <c:dPt>
            <c:idx val="3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17-4FE4-A6FA-0FDE44E3CB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Acima de 2 anos</c:v>
                </c:pt>
                <c:pt idx="1">
                  <c:v>Em até 2 anos</c:v>
                </c:pt>
                <c:pt idx="2">
                  <c:v>Em até 1 ano e meio</c:v>
                </c:pt>
                <c:pt idx="3">
                  <c:v>Em até 1 ano</c:v>
                </c:pt>
                <c:pt idx="4">
                  <c:v>Em até 6 meses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0.3</c:v>
                </c:pt>
                <c:pt idx="1">
                  <c:v>0.23</c:v>
                </c:pt>
                <c:pt idx="2">
                  <c:v>0.12</c:v>
                </c:pt>
                <c:pt idx="3">
                  <c:v>0.27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7-4FE4-A6FA-0FDE44E3C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76645871"/>
        <c:axId val="376647791"/>
      </c:barChart>
      <c:catAx>
        <c:axId val="37664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2926806808675E-2"/>
          <c:y val="8.9388164696819192E-2"/>
          <c:w val="0.96851696807153986"/>
          <c:h val="0.67008737608206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ED70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A-45E5-8735-D84F4D733FAB}"/>
              </c:ext>
            </c:extLst>
          </c:dPt>
          <c:dPt>
            <c:idx val="1"/>
            <c:invertIfNegative val="0"/>
            <c:bubble3D val="0"/>
            <c:spPr>
              <a:solidFill>
                <a:srgbClr val="7BA8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A-45E5-8735-D84F4D733FAB}"/>
              </c:ext>
            </c:extLst>
          </c:dPt>
          <c:dPt>
            <c:idx val="2"/>
            <c:invertIfNegative val="0"/>
            <c:bubble3D val="0"/>
            <c:spPr>
              <a:solidFill>
                <a:srgbClr val="A3DC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A-45E5-8735-D84F4D733FAB}"/>
              </c:ext>
            </c:extLst>
          </c:dPt>
          <c:dPt>
            <c:idx val="3"/>
            <c:invertIfNegative val="0"/>
            <c:bubble3D val="0"/>
            <c:spPr>
              <a:solidFill>
                <a:srgbClr val="FED70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A-45E5-8735-D84F4D733FA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A-45E5-8735-D84F4D733FAB}"/>
              </c:ext>
            </c:extLst>
          </c:dPt>
          <c:dPt>
            <c:idx val="5"/>
            <c:invertIfNegative val="0"/>
            <c:bubble3D val="0"/>
            <c:spPr>
              <a:solidFill>
                <a:srgbClr val="1F5F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9A-45E5-8735-D84F4D733F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Apartamento</c:v>
                </c:pt>
                <c:pt idx="1">
                  <c:v>Casa em rua</c:v>
                </c:pt>
                <c:pt idx="2">
                  <c:v>Casa em condomínio fechado</c:v>
                </c:pt>
                <c:pt idx="3">
                  <c:v>Terreno em condomínio fechado</c:v>
                </c:pt>
                <c:pt idx="4">
                  <c:v>Terreno em loteamento aberto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0.48</c:v>
                </c:pt>
                <c:pt idx="1">
                  <c:v>0.34</c:v>
                </c:pt>
                <c:pt idx="2">
                  <c:v>0.15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9A-45E5-8735-D84F4D733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73467407"/>
        <c:axId val="373467887"/>
      </c:barChart>
      <c:catAx>
        <c:axId val="37346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3467887"/>
        <c:crosses val="autoZero"/>
        <c:auto val="1"/>
        <c:lblAlgn val="ctr"/>
        <c:lblOffset val="100"/>
        <c:noMultiLvlLbl val="0"/>
      </c:catAx>
      <c:valAx>
        <c:axId val="3734678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346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32584868929839"/>
          <c:y val="2.4373743222499727E-2"/>
          <c:w val="0.37396090562414996"/>
          <c:h val="0.975626333267712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E8-4086-AB24-E46F998D9E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DE8-4086-AB24-E46F998D9E7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E8-4086-AB24-E46F998D9E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Residencial para moradia</c:v>
                </c:pt>
                <c:pt idx="1">
                  <c:v>Residencial para lazer</c:v>
                </c:pt>
                <c:pt idx="2">
                  <c:v>Comercial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0.89</c:v>
                </c:pt>
                <c:pt idx="1">
                  <c:v>0.06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8-4086-AB24-E46F998D9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30"/>
        <c:axId val="376645871"/>
        <c:axId val="376647791"/>
      </c:barChart>
      <c:catAx>
        <c:axId val="376645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092139990854619"/>
          <c:y val="0"/>
          <c:w val="0.41969403007375511"/>
          <c:h val="0.98226428454686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5B753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D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66-4FE3-A3D7-0E930CF0A8E6}"/>
              </c:ext>
            </c:extLst>
          </c:dPt>
          <c:dPt>
            <c:idx val="1"/>
            <c:invertIfNegative val="0"/>
            <c:bubble3D val="0"/>
            <c:spPr>
              <a:solidFill>
                <a:srgbClr val="FFD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66-4FE3-A3D7-0E930CF0A8E6}"/>
              </c:ext>
            </c:extLst>
          </c:dPt>
          <c:dPt>
            <c:idx val="2"/>
            <c:invertIfNegative val="0"/>
            <c:bubble3D val="0"/>
            <c:spPr>
              <a:solidFill>
                <a:srgbClr val="FFD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66-4FE3-A3D7-0E930CF0A8E6}"/>
              </c:ext>
            </c:extLst>
          </c:dPt>
          <c:dPt>
            <c:idx val="3"/>
            <c:invertIfNegative val="0"/>
            <c:bubble3D val="0"/>
            <c:spPr>
              <a:solidFill>
                <a:srgbClr val="FFD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66-4FE3-A3D7-0E930CF0A8E6}"/>
              </c:ext>
            </c:extLst>
          </c:dPt>
          <c:dPt>
            <c:idx val="4"/>
            <c:invertIfNegative val="0"/>
            <c:bubble3D val="0"/>
            <c:spPr>
              <a:solidFill>
                <a:srgbClr val="FFD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F66-4FE3-A3D7-0E930CF0A8E6}"/>
              </c:ext>
            </c:extLst>
          </c:dPt>
          <c:dPt>
            <c:idx val="5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F66-4FE3-A3D7-0E930CF0A8E6}"/>
              </c:ext>
            </c:extLst>
          </c:dPt>
          <c:dPt>
            <c:idx val="6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F66-4FE3-A3D7-0E930CF0A8E6}"/>
              </c:ext>
            </c:extLst>
          </c:dPt>
          <c:dPt>
            <c:idx val="7"/>
            <c:invertIfNegative val="0"/>
            <c:bubble3D val="0"/>
            <c:spPr>
              <a:solidFill>
                <a:srgbClr val="5B75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F66-4FE3-A3D7-0E930CF0A8E6}"/>
              </c:ext>
            </c:extLst>
          </c:dPt>
          <c:dPt>
            <c:idx val="8"/>
            <c:invertIfNegative val="0"/>
            <c:bubble3D val="0"/>
            <c:spPr>
              <a:solidFill>
                <a:srgbClr val="1F5F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F66-4FE3-A3D7-0E930CF0A8E6}"/>
              </c:ext>
            </c:extLst>
          </c:dPt>
          <c:dPt>
            <c:idx val="9"/>
            <c:invertIfNegative val="0"/>
            <c:bubble3D val="0"/>
            <c:spPr>
              <a:solidFill>
                <a:srgbClr val="1F5F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F66-4FE3-A3D7-0E930CF0A8E6}"/>
              </c:ext>
            </c:extLst>
          </c:dPt>
          <c:dPt>
            <c:idx val="10"/>
            <c:invertIfNegative val="0"/>
            <c:bubble3D val="0"/>
            <c:spPr>
              <a:solidFill>
                <a:srgbClr val="7671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F66-4FE3-A3D7-0E930CF0A8E6}"/>
              </c:ext>
            </c:extLst>
          </c:dPt>
          <c:dPt>
            <c:idx val="11"/>
            <c:invertIfNegative val="0"/>
            <c:bubble3D val="0"/>
            <c:spPr>
              <a:solidFill>
                <a:srgbClr val="7671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F66-4FE3-A3D7-0E930CF0A8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Planilha1!$A$2:$A$13</c:f>
              <c:strCache>
                <c:ptCount val="12"/>
                <c:pt idx="0">
                  <c:v>Sair do aluguel</c:v>
                </c:pt>
                <c:pt idx="1">
                  <c:v>Sair da casa dos pais</c:v>
                </c:pt>
                <c:pt idx="2">
                  <c:v>Mudança de localidade</c:v>
                </c:pt>
                <c:pt idx="3">
                  <c:v>Casamento</c:v>
                </c:pt>
                <c:pt idx="4">
                  <c:v>Separação</c:v>
                </c:pt>
                <c:pt idx="5">
                  <c:v>Mais espaço</c:v>
                </c:pt>
                <c:pt idx="6">
                  <c:v>Mais benefícios</c:v>
                </c:pt>
                <c:pt idx="7">
                  <c:v>Imóvel mais novo</c:v>
                </c:pt>
                <c:pt idx="8">
                  <c:v>Locação</c:v>
                </c:pt>
                <c:pt idx="9">
                  <c:v>Revenda</c:v>
                </c:pt>
                <c:pt idx="10">
                  <c:v>Imóvel para familiar</c:v>
                </c:pt>
                <c:pt idx="11">
                  <c:v>Residência menor</c:v>
                </c:pt>
              </c:strCache>
            </c:strRef>
          </c:cat>
          <c:val>
            <c:numRef>
              <c:f>Planilha1!$B$2:$B$13</c:f>
              <c:numCache>
                <c:formatCode>0%</c:formatCode>
                <c:ptCount val="12"/>
                <c:pt idx="0">
                  <c:v>0.32</c:v>
                </c:pt>
                <c:pt idx="1">
                  <c:v>0.13</c:v>
                </c:pt>
                <c:pt idx="2">
                  <c:v>0.05</c:v>
                </c:pt>
                <c:pt idx="3">
                  <c:v>0.03</c:v>
                </c:pt>
                <c:pt idx="4">
                  <c:v>0.02</c:v>
                </c:pt>
                <c:pt idx="5">
                  <c:v>0.15</c:v>
                </c:pt>
                <c:pt idx="6">
                  <c:v>0.09</c:v>
                </c:pt>
                <c:pt idx="7">
                  <c:v>0.05</c:v>
                </c:pt>
                <c:pt idx="8">
                  <c:v>0.1</c:v>
                </c:pt>
                <c:pt idx="9">
                  <c:v>0.01</c:v>
                </c:pt>
                <c:pt idx="10">
                  <c:v>0.04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F66-4FE3-A3D7-0E930CF0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83"/>
        <c:axId val="376645871"/>
        <c:axId val="376647791"/>
      </c:barChart>
      <c:catAx>
        <c:axId val="376645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71519354455841E-2"/>
          <c:y val="2.9724991696365062E-2"/>
          <c:w val="0.97173072805498062"/>
          <c:h val="0.74872019761055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PIB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5D45">
                  <a:alpha val="14118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55-46BF-8B86-1944BA3CCABE}"/>
              </c:ext>
            </c:extLst>
          </c:dPt>
          <c:dPt>
            <c:idx val="4"/>
            <c:invertIfNegative val="0"/>
            <c:bubble3D val="0"/>
            <c:spPr>
              <a:solidFill>
                <a:srgbClr val="D75D45">
                  <a:alpha val="14118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73-4157-B13B-68CBD371B0BE}"/>
              </c:ext>
            </c:extLst>
          </c:dPt>
          <c:dPt>
            <c:idx val="9"/>
            <c:invertIfNegative val="0"/>
            <c:bubble3D val="0"/>
            <c:spPr>
              <a:noFill/>
              <a:ln w="28575">
                <a:solidFill>
                  <a:srgbClr val="5B75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66-4A61-85A9-38B03663305A}"/>
              </c:ext>
            </c:extLst>
          </c:dPt>
          <c:dPt>
            <c:idx val="10"/>
            <c:invertIfNegative val="0"/>
            <c:bubble3D val="0"/>
            <c:spPr>
              <a:noFill/>
              <a:ln w="28575">
                <a:solidFill>
                  <a:srgbClr val="5B7537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6-4A61-85A9-38B03663305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2025E</c:v>
                </c:pt>
                <c:pt idx="10">
                  <c:v>2026E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-3.3000000000000002E-2</c:v>
                </c:pt>
                <c:pt idx="1">
                  <c:v>1.2999999999999999E-2</c:v>
                </c:pt>
                <c:pt idx="2">
                  <c:v>1.7999999999999999E-2</c:v>
                </c:pt>
                <c:pt idx="3">
                  <c:v>1.2E-2</c:v>
                </c:pt>
                <c:pt idx="4">
                  <c:v>-3.3000000000000002E-2</c:v>
                </c:pt>
                <c:pt idx="5">
                  <c:v>4.8000000000000001E-2</c:v>
                </c:pt>
                <c:pt idx="6">
                  <c:v>0.03</c:v>
                </c:pt>
                <c:pt idx="7">
                  <c:v>3.2000000000000001E-2</c:v>
                </c:pt>
                <c:pt idx="8">
                  <c:v>3.4000000000000002E-2</c:v>
                </c:pt>
                <c:pt idx="9">
                  <c:v>2.3E-2</c:v>
                </c:pt>
                <c:pt idx="1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5-46BF-8B86-1944BA3CCA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5539608"/>
        <c:axId val="435539936"/>
      </c:barChart>
      <c:catAx>
        <c:axId val="4355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435539936"/>
        <c:crosses val="autoZero"/>
        <c:auto val="1"/>
        <c:lblAlgn val="ctr"/>
        <c:lblOffset val="100"/>
        <c:noMultiLvlLbl val="1"/>
      </c:catAx>
      <c:valAx>
        <c:axId val="4355399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3553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0100500827866E-2"/>
          <c:y val="0.1377321765371558"/>
          <c:w val="0.91179219044413773"/>
          <c:h val="0.70286505949727385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PNAD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955-46BF-8B86-1944BA3CCAB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6666-4A61-85A9-38B03663305A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6-4A61-85A9-38B03663305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2025E</c:v>
                </c:pt>
                <c:pt idx="10">
                  <c:v>2026E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0.11600000000000001</c:v>
                </c:pt>
                <c:pt idx="1">
                  <c:v>0.129</c:v>
                </c:pt>
                <c:pt idx="2">
                  <c:v>0.124</c:v>
                </c:pt>
                <c:pt idx="3">
                  <c:v>0.12</c:v>
                </c:pt>
                <c:pt idx="4">
                  <c:v>0.13800000000000001</c:v>
                </c:pt>
                <c:pt idx="5">
                  <c:v>0.13200000000000001</c:v>
                </c:pt>
                <c:pt idx="6">
                  <c:v>9.2999999999999999E-2</c:v>
                </c:pt>
                <c:pt idx="7">
                  <c:v>0.08</c:v>
                </c:pt>
                <c:pt idx="8">
                  <c:v>6.9000000000000006E-2</c:v>
                </c:pt>
                <c:pt idx="9">
                  <c:v>0.06</c:v>
                </c:pt>
                <c:pt idx="10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55-46BF-8B86-1944BA3CCA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539608"/>
        <c:axId val="435539936"/>
      </c:lineChart>
      <c:catAx>
        <c:axId val="4355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435539936"/>
        <c:crosses val="autoZero"/>
        <c:auto val="1"/>
        <c:lblAlgn val="ctr"/>
        <c:lblOffset val="100"/>
        <c:noMultiLvlLbl val="1"/>
      </c:catAx>
      <c:valAx>
        <c:axId val="435539936"/>
        <c:scaling>
          <c:orientation val="minMax"/>
          <c:min val="4.0000000000000008E-2"/>
        </c:scaling>
        <c:delete val="1"/>
        <c:axPos val="l"/>
        <c:numFmt formatCode="0.0%" sourceLinked="1"/>
        <c:majorTickMark val="out"/>
        <c:minorTickMark val="none"/>
        <c:tickLblPos val="nextTo"/>
        <c:crossAx val="43553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71519354455841E-2"/>
          <c:y val="0.18153424093823942"/>
          <c:w val="0.97173072805498062"/>
          <c:h val="0.6590635437742189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CAGED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prstDash val="solid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D75D45"/>
                </a:solidFill>
                <a:ln w="9525">
                  <a:solidFill>
                    <a:srgbClr val="D75D45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rgbClr val="D75D4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912-4F60-9003-D2C8B1F310B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D75D45"/>
                </a:solidFill>
                <a:ln w="9525">
                  <a:solidFill>
                    <a:srgbClr val="D75D45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rgbClr val="D75D45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12-4F60-9003-D2C8B1F310B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D75D45"/>
                </a:solidFill>
                <a:ln w="9525">
                  <a:solidFill>
                    <a:schemeClr val="accent3"/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912-4F60-9003-D2C8B1F310BC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12-4F60-9003-D2C8B1F310B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2-4F60-9003-D2C8B1F310BC}"/>
              </c:ext>
            </c:extLst>
          </c:dPt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12-4F60-9003-D2C8B1F310B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12-4F60-9003-D2C8B1F310BC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12-4F60-9003-D2C8B1F31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-1327</c:v>
                </c:pt>
                <c:pt idx="1">
                  <c:v>-12</c:v>
                </c:pt>
                <c:pt idx="2">
                  <c:v>546</c:v>
                </c:pt>
                <c:pt idx="3">
                  <c:v>644</c:v>
                </c:pt>
                <c:pt idx="4">
                  <c:v>-189</c:v>
                </c:pt>
                <c:pt idx="5">
                  <c:v>2782</c:v>
                </c:pt>
                <c:pt idx="6">
                  <c:v>2015</c:v>
                </c:pt>
                <c:pt idx="7">
                  <c:v>1455</c:v>
                </c:pt>
                <c:pt idx="8">
                  <c:v>1678</c:v>
                </c:pt>
                <c:pt idx="9">
                  <c:v>1895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12-4F60-9003-D2C8B1F310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539608"/>
        <c:axId val="435539936"/>
      </c:lineChart>
      <c:catAx>
        <c:axId val="4355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435539936"/>
        <c:crosses val="autoZero"/>
        <c:auto val="1"/>
        <c:lblAlgn val="ctr"/>
        <c:lblOffset val="100"/>
        <c:noMultiLvlLbl val="1"/>
      </c:catAx>
      <c:valAx>
        <c:axId val="4355399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3553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71519354455841E-2"/>
          <c:y val="0.12927257395992922"/>
          <c:w val="0.97173072805498062"/>
          <c:h val="0.5117114493627658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CAGED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  <a:prstDash val="solid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912-4F60-9003-D2C8B1F310BC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5715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12-4F60-9003-D2C8B1F310B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57150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57150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2-4F60-9003-D2C8B1F310B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Planilha1!$B$2:$B$11</c:f>
              <c:numCache>
                <c:formatCode>#,##0</c:formatCode>
                <c:ptCount val="10"/>
                <c:pt idx="0">
                  <c:v>3125</c:v>
                </c:pt>
                <c:pt idx="1">
                  <c:v>3185</c:v>
                </c:pt>
                <c:pt idx="2">
                  <c:v>3210</c:v>
                </c:pt>
                <c:pt idx="3">
                  <c:v>3249</c:v>
                </c:pt>
                <c:pt idx="4">
                  <c:v>3368</c:v>
                </c:pt>
                <c:pt idx="5">
                  <c:v>2981</c:v>
                </c:pt>
                <c:pt idx="6">
                  <c:v>3190</c:v>
                </c:pt>
                <c:pt idx="7">
                  <c:v>3307</c:v>
                </c:pt>
                <c:pt idx="8">
                  <c:v>3420</c:v>
                </c:pt>
                <c:pt idx="9">
                  <c:v>3574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12-4F60-9003-D2C8B1F310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539608"/>
        <c:axId val="435539936"/>
      </c:lineChart>
      <c:catAx>
        <c:axId val="4355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435539936"/>
        <c:crosses val="autoZero"/>
        <c:auto val="1"/>
        <c:lblAlgn val="ctr"/>
        <c:lblOffset val="100"/>
        <c:noMultiLvlLbl val="1"/>
      </c:catAx>
      <c:valAx>
        <c:axId val="43553993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35539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sz="1600" b="1"/>
              <a:t>Escolaridade</a:t>
            </a:r>
          </a:p>
        </c:rich>
      </c:tx>
      <c:layout>
        <c:manualLayout>
          <c:xMode val="edge"/>
          <c:yMode val="edge"/>
          <c:x val="7.2385730872254903E-2"/>
          <c:y val="3.5731995962565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48881528467201446"/>
          <c:y val="0.18238124210889115"/>
          <c:w val="0.44550395445943264"/>
          <c:h val="0.708638983748272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3-4F1B-865A-44813516E3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Pós-graduação</c:v>
                </c:pt>
                <c:pt idx="1">
                  <c:v>Graduação</c:v>
                </c:pt>
                <c:pt idx="2">
                  <c:v>Ensino Médio</c:v>
                </c:pt>
                <c:pt idx="3">
                  <c:v>Ensino Fundamental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0.13</c:v>
                </c:pt>
                <c:pt idx="1">
                  <c:v>0.33</c:v>
                </c:pt>
                <c:pt idx="2">
                  <c:v>0.47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3-4F1B-865A-44813516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6645871"/>
        <c:axId val="376647791"/>
      </c:barChart>
      <c:catAx>
        <c:axId val="376645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71519354455841E-2"/>
          <c:y val="2.9725062647712013E-2"/>
          <c:w val="0.97173072805498062"/>
          <c:h val="0.6655622431181449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912-4F60-9003-D2C8B1F310BC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solid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12-4F60-9003-D2C8B1F310B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12-4F60-9003-D2C8B1F310BC}"/>
              </c:ext>
            </c:extLst>
          </c:dPt>
          <c:dLbls>
            <c:dLbl>
              <c:idx val="1"/>
              <c:layout>
                <c:manualLayout>
                  <c:x val="-7.1937814904143435E-3"/>
                  <c:y val="-3.61679597210478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7,0%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912-4F60-9003-D2C8B1F310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6,5%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506-4D99-8B0A-C4B66CF45B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4,5%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506-4D99-8B0A-C4B66CF45B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2,0%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912-4F60-9003-D2C8B1F310BC}"/>
                </c:ext>
              </c:extLst>
            </c:dLbl>
            <c:dLbl>
              <c:idx val="5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7C-4DC9-9CC1-CEE1D0AF53B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15,0%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12-4F60-9003-D2C8B1F310B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12-4F60-9003-D2C8B1F310BC}"/>
                </c:ext>
              </c:extLst>
            </c:dLbl>
            <c:numFmt formatCode="0.00%" sourceLinked="0"/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2026E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 formatCode="0.00%">
                  <c:v>0.13750000000000001</c:v>
                </c:pt>
                <c:pt idx="1">
                  <c:v>7.0000000000000007E-2</c:v>
                </c:pt>
                <c:pt idx="2" formatCode="0.00%">
                  <c:v>6.5000000000000002E-2</c:v>
                </c:pt>
                <c:pt idx="3" formatCode="0.00%">
                  <c:v>4.4999999999999998E-2</c:v>
                </c:pt>
                <c:pt idx="4">
                  <c:v>0.02</c:v>
                </c:pt>
                <c:pt idx="5" formatCode="0.00%">
                  <c:v>9.2499999999999999E-2</c:v>
                </c:pt>
                <c:pt idx="6" formatCode="0.00%">
                  <c:v>0.13750000000000001</c:v>
                </c:pt>
                <c:pt idx="7" formatCode="0.00%">
                  <c:v>0.11749999999999999</c:v>
                </c:pt>
                <c:pt idx="8" formatCode="0.00%">
                  <c:v>0.1225</c:v>
                </c:pt>
                <c:pt idx="9" formatCode="0.00%">
                  <c:v>0.15</c:v>
                </c:pt>
                <c:pt idx="10" formatCode="0.00%">
                  <c:v>0.1225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12-4F60-9003-D2C8B1F310B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IPCA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  <a:effectLst/>
              </c:spPr>
            </c:marker>
            <c:bubble3D val="0"/>
            <c:spPr>
              <a:ln w="28575" cap="rnd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7C-4DC9-9CC1-CEE1D0AF53B4}"/>
              </c:ext>
            </c:extLst>
          </c:dPt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7C-4DC9-9CC1-CEE1D0AF53B4}"/>
                </c:ext>
              </c:extLst>
            </c:dLbl>
            <c:numFmt formatCode="0.0%" sourceLinked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2026E</c:v>
                </c:pt>
              </c:strCache>
            </c:strRef>
          </c:cat>
          <c:val>
            <c:numRef>
              <c:f>Planilha1!$C$2:$C$12</c:f>
              <c:numCache>
                <c:formatCode>0.00%</c:formatCode>
                <c:ptCount val="11"/>
                <c:pt idx="0">
                  <c:v>6.3E-2</c:v>
                </c:pt>
                <c:pt idx="1">
                  <c:v>0.03</c:v>
                </c:pt>
                <c:pt idx="2">
                  <c:v>3.7999999999999999E-2</c:v>
                </c:pt>
                <c:pt idx="3">
                  <c:v>4.2999999999999997E-2</c:v>
                </c:pt>
                <c:pt idx="4">
                  <c:v>4.4999999999999998E-2</c:v>
                </c:pt>
                <c:pt idx="5">
                  <c:v>0.10100000000000001</c:v>
                </c:pt>
                <c:pt idx="6">
                  <c:v>5.8000000000000003E-2</c:v>
                </c:pt>
                <c:pt idx="7">
                  <c:v>4.5999999999999999E-2</c:v>
                </c:pt>
                <c:pt idx="8">
                  <c:v>4.8000000000000001E-2</c:v>
                </c:pt>
                <c:pt idx="9">
                  <c:v>4.2999999999999997E-2</c:v>
                </c:pt>
                <c:pt idx="10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7C-4DC9-9CC1-CEE1D0AF53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5539608"/>
        <c:axId val="435539936"/>
      </c:lineChart>
      <c:catAx>
        <c:axId val="4355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435539936"/>
        <c:crosses val="autoZero"/>
        <c:auto val="1"/>
        <c:lblAlgn val="ctr"/>
        <c:lblOffset val="100"/>
        <c:noMultiLvlLbl val="1"/>
      </c:catAx>
      <c:valAx>
        <c:axId val="4355399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35539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24411895391158228"/>
          <c:y val="0.86516004827555937"/>
          <c:w val="0.49806360021452295"/>
          <c:h val="8.630847669620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Estado civil</a:t>
            </a:r>
          </a:p>
          <a:p>
            <a:pPr>
              <a:defRPr sz="1600" b="1"/>
            </a:pPr>
            <a:endParaRPr lang="pt-BR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9153671218213427E-2"/>
          <c:y val="5.4638437667652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5492848075462797"/>
          <c:y val="0.22077800832999553"/>
          <c:w val="0.41980975861409364"/>
          <c:h val="0.71077766845309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3A7-9AE2-E9F5993C66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Separado ou viúvo</c:v>
                </c:pt>
                <c:pt idx="1">
                  <c:v>Solteiro</c:v>
                </c:pt>
                <c:pt idx="2">
                  <c:v>Casado ou em união estável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</c:v>
                </c:pt>
                <c:pt idx="1">
                  <c:v>0.28000000000000003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B0-43A7-9AE2-E9F5993C6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6645871"/>
        <c:axId val="376647791"/>
      </c:barChart>
      <c:catAx>
        <c:axId val="37664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2"/>
      </a:solidFill>
    </a:ln>
    <a:effectLst/>
  </c:spPr>
  <c:txPr>
    <a:bodyPr/>
    <a:lstStyle/>
    <a:p>
      <a:pPr>
        <a:defRPr>
          <a:solidFill>
            <a:schemeClr val="tx1"/>
          </a:solidFill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sz="1600" b="1" dirty="0"/>
              <a:t>Situação profissional</a:t>
            </a:r>
          </a:p>
          <a:p>
            <a:pPr>
              <a:defRPr sz="1600" b="1"/>
            </a:pPr>
            <a:endParaRPr lang="pt-BR" sz="1600" b="1" dirty="0"/>
          </a:p>
        </c:rich>
      </c:tx>
      <c:layout>
        <c:manualLayout>
          <c:xMode val="edge"/>
          <c:yMode val="edge"/>
          <c:x val="0.10280443474034028"/>
          <c:y val="3.4282318556779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2638495938984198"/>
          <c:y val="0.13050572975545216"/>
          <c:w val="0.40387054841566394"/>
          <c:h val="0.835332267586414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1-4BAB-9E4D-058C5A3425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CLT</c:v>
                </c:pt>
                <c:pt idx="1">
                  <c:v>Autônomo</c:v>
                </c:pt>
                <c:pt idx="2">
                  <c:v>Comerciante</c:v>
                </c:pt>
                <c:pt idx="3">
                  <c:v>Empresário</c:v>
                </c:pt>
                <c:pt idx="4">
                  <c:v>Servidor público ou militar</c:v>
                </c:pt>
                <c:pt idx="5">
                  <c:v>Profissional liberal</c:v>
                </c:pt>
                <c:pt idx="6">
                  <c:v>Aposentado ou pensionista</c:v>
                </c:pt>
                <c:pt idx="7">
                  <c:v>Do lar</c:v>
                </c:pt>
              </c:strCache>
            </c:strRef>
          </c:cat>
          <c:val>
            <c:numRef>
              <c:f>Planilha1!$B$2:$B$9</c:f>
              <c:numCache>
                <c:formatCode>0%</c:formatCode>
                <c:ptCount val="8"/>
                <c:pt idx="0">
                  <c:v>0.3</c:v>
                </c:pt>
                <c:pt idx="1">
                  <c:v>0.26</c:v>
                </c:pt>
                <c:pt idx="2">
                  <c:v>0.18</c:v>
                </c:pt>
                <c:pt idx="3">
                  <c:v>0.12</c:v>
                </c:pt>
                <c:pt idx="4">
                  <c:v>0.05</c:v>
                </c:pt>
                <c:pt idx="5">
                  <c:v>0.06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1-4BAB-9E4D-058C5A342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6645871"/>
        <c:axId val="376647791"/>
      </c:barChart>
      <c:catAx>
        <c:axId val="376645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6647791"/>
        <c:crosses val="autoZero"/>
        <c:auto val="1"/>
        <c:lblAlgn val="ctr"/>
        <c:lblOffset val="100"/>
        <c:noMultiLvlLbl val="0"/>
      </c:catAx>
      <c:valAx>
        <c:axId val="37664779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7664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en-US" sz="1600" b="1" dirty="0" err="1"/>
              <a:t>Geração</a:t>
            </a:r>
            <a:endParaRPr lang="en-US" sz="1600" b="1" dirty="0"/>
          </a:p>
        </c:rich>
      </c:tx>
      <c:layout>
        <c:manualLayout>
          <c:xMode val="edge"/>
          <c:yMode val="edge"/>
          <c:x val="1.6152195835571329E-2"/>
          <c:y val="3.5173235106766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980919519935458E-2"/>
          <c:y val="0.15224523223744194"/>
          <c:w val="0.94616916830708664"/>
          <c:h val="0.66522789997769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1EE-4B49-818F-F04EE08917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Geração Z
(21 a 28 anos)</c:v>
                </c:pt>
                <c:pt idx="1">
                  <c:v>Geração Y
(29 a 44 anos)</c:v>
                </c:pt>
                <c:pt idx="2">
                  <c:v>Geração X 
(45 a 60 anos)</c:v>
                </c:pt>
                <c:pt idx="3">
                  <c:v>Baby Boomers 
(61 a 79 anos)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0.15</c:v>
                </c:pt>
                <c:pt idx="1">
                  <c:v>0.46</c:v>
                </c:pt>
                <c:pt idx="2">
                  <c:v>0.34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A-415A-BE78-EF8891E22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467407"/>
        <c:axId val="373467887"/>
      </c:barChart>
      <c:catAx>
        <c:axId val="37346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3467887"/>
        <c:crosses val="autoZero"/>
        <c:auto val="1"/>
        <c:lblAlgn val="ctr"/>
        <c:lblOffset val="100"/>
        <c:noMultiLvlLbl val="0"/>
      </c:catAx>
      <c:valAx>
        <c:axId val="3734678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346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r>
              <a:rPr lang="pt-BR" sz="1600" b="1" dirty="0"/>
              <a:t>Região</a:t>
            </a:r>
          </a:p>
        </c:rich>
      </c:tx>
      <c:layout>
        <c:manualLayout>
          <c:xMode val="edge"/>
          <c:yMode val="edge"/>
          <c:x val="2.4224978649960881E-2"/>
          <c:y val="8.879253882988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8980919519935458E-2"/>
          <c:y val="0.23878775711694922"/>
          <c:w val="0.94616916830708664"/>
          <c:h val="0.57868514630168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Sudeste</c:v>
                </c:pt>
                <c:pt idx="1">
                  <c:v>Nordeste</c:v>
                </c:pt>
                <c:pt idx="2">
                  <c:v>Centro-Oeste
e Norte</c:v>
                </c:pt>
                <c:pt idx="3">
                  <c:v>Sul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0.27</c:v>
                </c:pt>
                <c:pt idx="1">
                  <c:v>0.26</c:v>
                </c:pt>
                <c:pt idx="2">
                  <c:v>0.25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2-4834-B1BB-4DA8DEB9E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3467407"/>
        <c:axId val="373467887"/>
      </c:barChart>
      <c:catAx>
        <c:axId val="37346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373467887"/>
        <c:crosses val="autoZero"/>
        <c:auto val="1"/>
        <c:lblAlgn val="ctr"/>
        <c:lblOffset val="100"/>
        <c:noMultiLvlLbl val="0"/>
      </c:catAx>
      <c:valAx>
        <c:axId val="3734678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346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itchFamily="2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38100" cap="rnd">
              <a:solidFill>
                <a:srgbClr val="5B75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7537"/>
              </a:solidFill>
              <a:ln w="38100">
                <a:solidFill>
                  <a:srgbClr val="5B7537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6697568322493093E-2"/>
                  <c:y val="-7.0269144553308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3A-4F88-9001-CF93EA524E37}"/>
                </c:ext>
              </c:extLst>
            </c:dLbl>
            <c:dLbl>
              <c:idx val="3"/>
              <c:layout>
                <c:manualLayout>
                  <c:x val="-3.593499213378764E-2"/>
                  <c:y val="-4.8504732617371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EC-4B85-A8D8-28A7FC3B2EDE}"/>
                </c:ext>
              </c:extLst>
            </c:dLbl>
            <c:dLbl>
              <c:idx val="4"/>
              <c:layout>
                <c:manualLayout>
                  <c:x val="-1.9691887117180524E-2"/>
                  <c:y val="-5.9300043117490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7D-427E-A28C-053E86060784}"/>
                </c:ext>
              </c:extLst>
            </c:dLbl>
            <c:dLbl>
              <c:idx val="5"/>
              <c:layout>
                <c:manualLayout>
                  <c:x val="-3.4016716768577766E-2"/>
                  <c:y val="-8.57645516314464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Montserrat" pitchFamily="2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461633604407734E-2"/>
                      <c:h val="0.10760118118191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E62-49BD-A70E-B45618DC74FA}"/>
                </c:ext>
              </c:extLst>
            </c:dLbl>
            <c:dLbl>
              <c:idx val="6"/>
              <c:layout>
                <c:manualLayout>
                  <c:x val="-3.8659046719756104E-2"/>
                  <c:y val="-4.4672397389830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18-4CF2-91C4-D81CE9CCD899}"/>
                </c:ext>
              </c:extLst>
            </c:dLbl>
            <c:dLbl>
              <c:idx val="8"/>
              <c:layout>
                <c:manualLayout>
                  <c:x val="-2.5214753013312875E-2"/>
                  <c:y val="-7.962391935433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A3-4119-A604-8780B09512B6}"/>
                </c:ext>
              </c:extLst>
            </c:dLbl>
            <c:dLbl>
              <c:idx val="9"/>
              <c:layout>
                <c:manualLayout>
                  <c:x val="-2.2751508423211188E-2"/>
                  <c:y val="-7.7463184526408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A3-4119-A604-8780B09512B6}"/>
                </c:ext>
              </c:extLst>
            </c:dLbl>
            <c:dLbl>
              <c:idx val="10"/>
              <c:layout>
                <c:manualLayout>
                  <c:x val="-2.4283969034593438E-2"/>
                  <c:y val="-7.650054945883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71-4D60-A523-6335BBA147E0}"/>
                </c:ext>
              </c:extLst>
            </c:dLbl>
            <c:dLbl>
              <c:idx val="11"/>
              <c:layout>
                <c:manualLayout>
                  <c:x val="-2.0896396972561578E-2"/>
                  <c:y val="-8.0179685283629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31-40F5-AB30-8BF23D924E07}"/>
                </c:ext>
              </c:extLst>
            </c:dLbl>
            <c:dLbl>
              <c:idx val="12"/>
              <c:layout>
                <c:manualLayout>
                  <c:x val="-2.7442073355340133E-2"/>
                  <c:y val="-7.3897328984491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A3-4119-A604-8780B0951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Planilha1!$A$9:$A$22</c:f>
              <c:strCache>
                <c:ptCount val="14"/>
                <c:pt idx="0">
                  <c:v>Set|22</c:v>
                </c:pt>
                <c:pt idx="1">
                  <c:v>Nov|22</c:v>
                </c:pt>
                <c:pt idx="2">
                  <c:v>Fev|23</c:v>
                </c:pt>
                <c:pt idx="3">
                  <c:v>Jun|23</c:v>
                </c:pt>
                <c:pt idx="4">
                  <c:v>Ago|23</c:v>
                </c:pt>
                <c:pt idx="5">
                  <c:v>Nov|23</c:v>
                </c:pt>
                <c:pt idx="6">
                  <c:v>Mar|24</c:v>
                </c:pt>
                <c:pt idx="7">
                  <c:v>Jun|24</c:v>
                </c:pt>
                <c:pt idx="8">
                  <c:v>Set|24</c:v>
                </c:pt>
                <c:pt idx="9">
                  <c:v>Nov|24</c:v>
                </c:pt>
                <c:pt idx="10">
                  <c:v>Mar|25</c:v>
                </c:pt>
                <c:pt idx="11">
                  <c:v>Jun|25</c:v>
                </c:pt>
                <c:pt idx="12">
                  <c:v>Set|25</c:v>
                </c:pt>
                <c:pt idx="13">
                  <c:v>Nov|25</c:v>
                </c:pt>
              </c:strCache>
            </c:strRef>
          </c:cat>
          <c:val>
            <c:numRef>
              <c:f>Planilha1!$B$9:$B$22</c:f>
              <c:numCache>
                <c:formatCode>0%</c:formatCode>
                <c:ptCount val="14"/>
                <c:pt idx="0">
                  <c:v>0.06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</c:v>
                </c:pt>
                <c:pt idx="4">
                  <c:v>6.5000000000000002E-2</c:v>
                </c:pt>
                <c:pt idx="5">
                  <c:v>7.0000000000000007E-2</c:v>
                </c:pt>
                <c:pt idx="6">
                  <c:v>0.09</c:v>
                </c:pt>
                <c:pt idx="7">
                  <c:v>0.1</c:v>
                </c:pt>
                <c:pt idx="8">
                  <c:v>0.08</c:v>
                </c:pt>
                <c:pt idx="9">
                  <c:v>0.09</c:v>
                </c:pt>
                <c:pt idx="10">
                  <c:v>7.0000000000000007E-2</c:v>
                </c:pt>
                <c:pt idx="11">
                  <c:v>7.0000000000000007E-2</c:v>
                </c:pt>
                <c:pt idx="12">
                  <c:v>0.08</c:v>
                </c:pt>
                <c:pt idx="13">
                  <c:v>0.09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ACE-46C7-9636-31DC06D7AA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8484559"/>
        <c:axId val="678485039"/>
      </c:lineChart>
      <c:catAx>
        <c:axId val="678484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678485039"/>
        <c:crosses val="autoZero"/>
        <c:auto val="1"/>
        <c:lblAlgn val="ctr"/>
        <c:lblOffset val="100"/>
        <c:noMultiLvlLbl val="0"/>
      </c:catAx>
      <c:valAx>
        <c:axId val="678485039"/>
        <c:scaling>
          <c:orientation val="minMax"/>
          <c:max val="0.15000000000000002"/>
          <c:min val="4.0000000000000008E-2"/>
        </c:scaling>
        <c:delete val="1"/>
        <c:axPos val="l"/>
        <c:numFmt formatCode="0%" sourceLinked="1"/>
        <c:majorTickMark val="out"/>
        <c:minorTickMark val="none"/>
        <c:tickLblPos val="nextTo"/>
        <c:crossAx val="678484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71044772920731E-2"/>
          <c:y val="0.2350706721758426"/>
          <c:w val="0.96562499999999996"/>
          <c:h val="0.49240030671577784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Investimento para alugar ou revender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352930326074634E-2"/>
                  <c:y val="-2.5172626959113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30-421F-82C0-025807ACFAAC}"/>
                </c:ext>
              </c:extLst>
            </c:dLbl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Jun | 23</c:v>
                </c:pt>
                <c:pt idx="1">
                  <c:v>Ago | 23</c:v>
                </c:pt>
                <c:pt idx="2">
                  <c:v>Nov | 23</c:v>
                </c:pt>
                <c:pt idx="3">
                  <c:v>Mar | 24</c:v>
                </c:pt>
                <c:pt idx="4">
                  <c:v>Jun | 24</c:v>
                </c:pt>
                <c:pt idx="5">
                  <c:v>Set | 24</c:v>
                </c:pt>
                <c:pt idx="6">
                  <c:v>Nov | 24</c:v>
                </c:pt>
                <c:pt idx="7">
                  <c:v>Mar | 25</c:v>
                </c:pt>
                <c:pt idx="8">
                  <c:v>Jun | 25</c:v>
                </c:pt>
                <c:pt idx="9">
                  <c:v>Set | 25</c:v>
                </c:pt>
                <c:pt idx="10">
                  <c:v>Nov | 25</c:v>
                </c:pt>
              </c:strCache>
            </c:strRef>
          </c:cat>
          <c:val>
            <c:numRef>
              <c:f>Planilha1!$B$2:$B$12</c:f>
              <c:numCache>
                <c:formatCode>0%</c:formatCode>
                <c:ptCount val="11"/>
                <c:pt idx="0">
                  <c:v>0.34</c:v>
                </c:pt>
                <c:pt idx="1">
                  <c:v>0.36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</c:v>
                </c:pt>
                <c:pt idx="7">
                  <c:v>0.3</c:v>
                </c:pt>
                <c:pt idx="8">
                  <c:v>0.2</c:v>
                </c:pt>
                <c:pt idx="9">
                  <c:v>0.24</c:v>
                </c:pt>
                <c:pt idx="10">
                  <c:v>0.26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C30-421F-82C0-025807ACFAA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Uso próprio</c:v>
                </c:pt>
              </c:strCache>
            </c:strRef>
          </c:tx>
          <c:spPr>
            <a:ln w="38100" cap="rnd">
              <a:solidFill>
                <a:srgbClr val="5B7537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570434667529618E-2"/>
                  <c:y val="-5.905767148377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30-421F-82C0-025807ACFAAC}"/>
                </c:ext>
              </c:extLst>
            </c:dLbl>
            <c:dLbl>
              <c:idx val="7"/>
              <c:layout>
                <c:manualLayout>
                  <c:x val="-1.8233598342304258E-2"/>
                  <c:y val="-4.921151081735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30-421F-82C0-025807ACFAAC}"/>
                </c:ext>
              </c:extLst>
            </c:dLbl>
            <c:dLbl>
              <c:idx val="13"/>
              <c:layout>
                <c:manualLayout>
                  <c:x val="-2.570434667529618E-2"/>
                  <c:y val="-5.1238045824237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30-421F-82C0-025807ACFAAC}"/>
                </c:ext>
              </c:extLst>
            </c:dLbl>
            <c:spPr>
              <a:solidFill>
                <a:srgbClr val="5B7537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Planilha1!$A$2:$A$12</c:f>
              <c:strCache>
                <c:ptCount val="11"/>
                <c:pt idx="0">
                  <c:v>Jun | 23</c:v>
                </c:pt>
                <c:pt idx="1">
                  <c:v>Ago | 23</c:v>
                </c:pt>
                <c:pt idx="2">
                  <c:v>Nov | 23</c:v>
                </c:pt>
                <c:pt idx="3">
                  <c:v>Mar | 24</c:v>
                </c:pt>
                <c:pt idx="4">
                  <c:v>Jun | 24</c:v>
                </c:pt>
                <c:pt idx="5">
                  <c:v>Set | 24</c:v>
                </c:pt>
                <c:pt idx="6">
                  <c:v>Nov | 24</c:v>
                </c:pt>
                <c:pt idx="7">
                  <c:v>Mar | 25</c:v>
                </c:pt>
                <c:pt idx="8">
                  <c:v>Jun | 25</c:v>
                </c:pt>
                <c:pt idx="9">
                  <c:v>Set | 25</c:v>
                </c:pt>
                <c:pt idx="10">
                  <c:v>Nov | 25</c:v>
                </c:pt>
              </c:strCache>
            </c:strRef>
          </c:cat>
          <c:val>
            <c:numRef>
              <c:f>Planilha1!$C$2:$C$12</c:f>
              <c:numCache>
                <c:formatCode>0%</c:formatCode>
                <c:ptCount val="11"/>
                <c:pt idx="0">
                  <c:v>0.65</c:v>
                </c:pt>
                <c:pt idx="1">
                  <c:v>0.64</c:v>
                </c:pt>
                <c:pt idx="2">
                  <c:v>0.77</c:v>
                </c:pt>
                <c:pt idx="3">
                  <c:v>0.71</c:v>
                </c:pt>
                <c:pt idx="4">
                  <c:v>0.72</c:v>
                </c:pt>
                <c:pt idx="5">
                  <c:v>0.73</c:v>
                </c:pt>
                <c:pt idx="6">
                  <c:v>0.8</c:v>
                </c:pt>
                <c:pt idx="7">
                  <c:v>0.7</c:v>
                </c:pt>
                <c:pt idx="8">
                  <c:v>0.8</c:v>
                </c:pt>
                <c:pt idx="9">
                  <c:v>0.76</c:v>
                </c:pt>
                <c:pt idx="10">
                  <c:v>0.74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DC30-421F-82C0-025807ACFA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2090975"/>
        <c:axId val="282091455"/>
      </c:lineChart>
      <c:catAx>
        <c:axId val="28209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pt-BR"/>
          </a:p>
        </c:txPr>
        <c:crossAx val="282091455"/>
        <c:crosses val="autoZero"/>
        <c:auto val="1"/>
        <c:lblAlgn val="ctr"/>
        <c:lblOffset val="100"/>
        <c:noMultiLvlLbl val="0"/>
      </c:catAx>
      <c:valAx>
        <c:axId val="2820914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209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27979620351867"/>
          <c:y val="0.87596813679637353"/>
          <c:w val="0.76055441632707155"/>
          <c:h val="8.141892751679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37829185605094E-2"/>
          <c:y val="2.7315887790156257E-2"/>
          <c:w val="0.30142528524686546"/>
          <c:h val="0.87915183173531541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2600">
                  <a:alpha val="16863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CA-462F-B368-03878653D55F}"/>
              </c:ext>
            </c:extLst>
          </c:dPt>
          <c:dPt>
            <c:idx val="1"/>
            <c:bubble3D val="0"/>
            <c:spPr>
              <a:solidFill>
                <a:srgbClr val="5B753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CA-462F-B368-03878653D55F}"/>
              </c:ext>
            </c:extLst>
          </c:dPt>
          <c:dPt>
            <c:idx val="2"/>
            <c:bubble3D val="0"/>
            <c:spPr>
              <a:solidFill>
                <a:srgbClr val="7BA83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CA-462F-B368-03878653D55F}"/>
              </c:ext>
            </c:extLst>
          </c:dPt>
          <c:dPt>
            <c:idx val="3"/>
            <c:bubble3D val="0"/>
            <c:spPr>
              <a:solidFill>
                <a:srgbClr val="C5E0B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CA-462F-B368-03878653D55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Montserrat" pitchFamily="2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CA-462F-B368-03878653D55F}"/>
                </c:ext>
              </c:extLst>
            </c:dLbl>
            <c:dLbl>
              <c:idx val="2"/>
              <c:layout>
                <c:manualLayout>
                  <c:x val="7.76306191928210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CA-462F-B368-03878653D55F}"/>
                </c:ext>
              </c:extLst>
            </c:dLbl>
            <c:dLbl>
              <c:idx val="3"/>
              <c:spPr>
                <a:solidFill>
                  <a:srgbClr val="C5E0B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CCA-462F-B368-03878653D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Não pretende comprar imóvel neste período</c:v>
                </c:pt>
                <c:pt idx="1">
                  <c:v>Pretende comprar, mas ainda não iniciou a busca</c:v>
                </c:pt>
                <c:pt idx="2">
                  <c:v>Pretende comprar e já busca online</c:v>
                </c:pt>
                <c:pt idx="3">
                  <c:v>Pretende comprar e já visita imóveis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0.5</c:v>
                </c:pt>
                <c:pt idx="1">
                  <c:v>0.37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CA-462F-B368-03878653D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  <c:holeSize val="54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40641978150429975"/>
          <c:y val="0.58497977928195621"/>
          <c:w val="0.58129536948638127"/>
          <c:h val="0.314253840825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648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1a7cd0a1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6" name="Google Shape;286;g251a7cd0a1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>
          <a:extLst>
            <a:ext uri="{FF2B5EF4-FFF2-40B4-BE49-F238E27FC236}">
              <a16:creationId xmlns:a16="http://schemas.microsoft.com/office/drawing/2014/main" id="{C6EC68B3-E7BE-DFE5-812F-7785AAA4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>
            <a:extLst>
              <a:ext uri="{FF2B5EF4-FFF2-40B4-BE49-F238E27FC236}">
                <a16:creationId xmlns:a16="http://schemas.microsoft.com/office/drawing/2014/main" id="{E38CBE4F-80C1-8DD4-BA96-2A6F5D4F5E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>
            <a:extLst>
              <a:ext uri="{FF2B5EF4-FFF2-40B4-BE49-F238E27FC236}">
                <a16:creationId xmlns:a16="http://schemas.microsoft.com/office/drawing/2014/main" id="{8D49E50C-B4F8-B8F7-78CB-D4F2B023CF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6238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>
          <a:extLst>
            <a:ext uri="{FF2B5EF4-FFF2-40B4-BE49-F238E27FC236}">
              <a16:creationId xmlns:a16="http://schemas.microsoft.com/office/drawing/2014/main" id="{DAD321CD-2C87-C9BA-FAE1-374B53179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>
            <a:extLst>
              <a:ext uri="{FF2B5EF4-FFF2-40B4-BE49-F238E27FC236}">
                <a16:creationId xmlns:a16="http://schemas.microsoft.com/office/drawing/2014/main" id="{BA7476B5-D50A-97AD-B0FF-C5A71FF62C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8" name="Google Shape;418;p18:notes">
            <a:extLst>
              <a:ext uri="{FF2B5EF4-FFF2-40B4-BE49-F238E27FC236}">
                <a16:creationId xmlns:a16="http://schemas.microsoft.com/office/drawing/2014/main" id="{841A43D7-08FC-AD2B-0224-FA9FD2834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763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a7da7ce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6" name="Google Shape;136;g20a7da7ce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a7da7ce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6" name="Google Shape;136;g20a7da7ce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301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66b627dd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0" name="Google Shape;150;g2566b627dd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70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67d99a49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g2567d99a49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B068464-1E93-11BA-3033-2F7DD2101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67d99a49e_0_4:notes">
            <a:extLst>
              <a:ext uri="{FF2B5EF4-FFF2-40B4-BE49-F238E27FC236}">
                <a16:creationId xmlns:a16="http://schemas.microsoft.com/office/drawing/2014/main" id="{C18801AB-1500-0DEF-B0D7-EF1ED5A4BE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2" name="Google Shape;192;g2567d99a49e_0_4:notes">
            <a:extLst>
              <a:ext uri="{FF2B5EF4-FFF2-40B4-BE49-F238E27FC236}">
                <a16:creationId xmlns:a16="http://schemas.microsoft.com/office/drawing/2014/main" id="{AED28247-6764-8F3B-9847-53CA590C0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2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FF91DD42-6C7E-07A3-F298-89E77C6B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>
            <a:extLst>
              <a:ext uri="{FF2B5EF4-FFF2-40B4-BE49-F238E27FC236}">
                <a16:creationId xmlns:a16="http://schemas.microsoft.com/office/drawing/2014/main" id="{C17C531D-39FB-6A37-8A3D-A062A64F22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2:notes">
            <a:extLst>
              <a:ext uri="{FF2B5EF4-FFF2-40B4-BE49-F238E27FC236}">
                <a16:creationId xmlns:a16="http://schemas.microsoft.com/office/drawing/2014/main" id="{C54484DA-6636-3CD4-4C71-223035CDA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117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66b627dda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0" name="Google Shape;320;g2566b627dda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3E05-FDF4-10AD-53E0-B014969D0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22AF7D-F482-EF17-77C8-99A7F2854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71DAF0-B5C1-5A77-8506-2291465B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B5904A-7823-AF20-7839-FEFC40B1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0DE9DF-D619-4ADC-1868-7ECA4400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05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1EA36-4CC7-1DFB-DDAC-A4895517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F6A691-8152-B3D5-3724-7D4C62919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1D63E4-7D00-70F7-1C9A-63020EB9C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D64BFE-0888-0550-348C-707C3FA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04727A-AE13-039B-C5A3-C8334DF9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11363B-10C0-C3AB-5E3E-E87E6277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6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AFBAC-0084-BB8F-C0BB-6B48BF37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B419AD-7E59-957A-B4C5-D8426BE9E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4A965-2464-01FA-803F-387568B9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641BD-BB09-AFCA-6F8B-44B61219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0A6157-DA67-F6CE-5851-A5777561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747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5B1525-FDAB-6303-890B-9630D0471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7BA79A-3571-4282-B2F5-5F0842203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E97F9-28CD-DCE9-4C19-2C7B516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7EA66F-31A4-17D5-C14B-F891360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F687E-1F7B-1505-D8D8-29766F67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680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9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4D21D-A29F-D31B-FF19-60795476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E2854-88BE-722B-0A2E-FB90A9D1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3DA151-A898-1DD7-7A83-E10D23C2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846CE-394A-5155-96AA-591CF05A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379DA-4CFB-AE83-F69C-C24A8A07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95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19B4F-0FBD-0F08-65CA-89C5D139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E73864-3808-C381-AC0B-4F1CA0183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0B5CA5-53CD-D4C3-F296-A2A779A4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F351F2-321F-99B4-4D79-694C6D9B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3E87B-EC43-53C2-8388-B5C576DA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98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990E5-DB59-9A75-7C58-9FA6346E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3775B6-0ABA-930F-EF88-A03756D8F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AF3603-9928-E9BA-22DE-220D4B17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340F71-2553-603C-654A-2A1D52306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47388F-6CA6-F8B9-9D97-F3FA89D3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51EEA-2AF5-F486-8943-7575821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9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65933-E00F-78D0-08F6-33BB26CD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4D7023-212A-8330-3446-6A958F23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C4A8AD-5616-519E-0580-17CD7EB16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00B30-B4F7-1B11-B44B-4DDF1E9EA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4AB726-59E7-4F5F-BFE2-ADD254C31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29750E-78F9-41EF-1C2C-6E5EDD2A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9BAFCC-CFDA-8AEC-72F2-392F92EA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8FE04B-35F4-2C61-A976-FDBD9B03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60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BB06F-FEF1-F18A-B5CC-A7EB8803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1" y="250149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06CCF6E-B71E-74A4-6B5A-AE9CB0B7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ADCEE8-7263-7FFB-7984-2CF40CBB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DB3618-CA09-1170-D590-896DD4CF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C611D83-5102-FB8A-E3C8-D51A5062422E}"/>
              </a:ext>
            </a:extLst>
          </p:cNvPr>
          <p:cNvGrpSpPr/>
          <p:nvPr/>
        </p:nvGrpSpPr>
        <p:grpSpPr>
          <a:xfrm>
            <a:off x="0" y="6026728"/>
            <a:ext cx="12192000" cy="831273"/>
            <a:chOff x="0" y="6026727"/>
            <a:chExt cx="12192000" cy="831273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1849301D-8323-5ACB-8446-4CBB4DED7A39}"/>
                </a:ext>
              </a:extLst>
            </p:cNvPr>
            <p:cNvSpPr/>
            <p:nvPr/>
          </p:nvSpPr>
          <p:spPr>
            <a:xfrm>
              <a:off x="0" y="6026727"/>
              <a:ext cx="12192000" cy="83127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45D87179-1DD4-DB98-8AC9-DE8DEEB981F3}"/>
                </a:ext>
              </a:extLst>
            </p:cNvPr>
            <p:cNvSpPr/>
            <p:nvPr/>
          </p:nvSpPr>
          <p:spPr>
            <a:xfrm>
              <a:off x="0" y="6356350"/>
              <a:ext cx="12192000" cy="501649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236F4E79-E7BD-5F90-15D4-A8A392D1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7906" b="36638"/>
          <a:stretch/>
        </p:blipFill>
        <p:spPr>
          <a:xfrm>
            <a:off x="9398924" y="1"/>
            <a:ext cx="2793076" cy="2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678BB22-3E94-7958-D8F1-714E4E9CB030}"/>
              </a:ext>
            </a:extLst>
          </p:cNvPr>
          <p:cNvSpPr/>
          <p:nvPr/>
        </p:nvSpPr>
        <p:spPr>
          <a:xfrm>
            <a:off x="0" y="4462670"/>
            <a:ext cx="12192000" cy="239533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CBA6066-CA8E-5357-4227-8718C6B7705F}"/>
              </a:ext>
            </a:extLst>
          </p:cNvPr>
          <p:cNvSpPr/>
          <p:nvPr/>
        </p:nvSpPr>
        <p:spPr>
          <a:xfrm>
            <a:off x="-1" y="6192077"/>
            <a:ext cx="12191999" cy="43613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7AE4D19-F9F4-3545-EEFE-51FD2B94DD3A}"/>
              </a:ext>
            </a:extLst>
          </p:cNvPr>
          <p:cNvSpPr/>
          <p:nvPr/>
        </p:nvSpPr>
        <p:spPr>
          <a:xfrm>
            <a:off x="1" y="6421862"/>
            <a:ext cx="12191999" cy="43613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F29924-8624-0A9B-606C-E47DCA11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31" y="6313505"/>
            <a:ext cx="1013791" cy="409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521527-6413-4F8A-96AA-F3ECCB69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311" y="6162260"/>
            <a:ext cx="1762620" cy="67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DF29924-8624-0A9B-606C-E47DCA11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6176357"/>
            <a:ext cx="1193763" cy="4821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521527-6413-4F8A-96AA-F3ECCB69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5" y="6018458"/>
            <a:ext cx="2075525" cy="7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05C29-3389-0D76-1A7B-FD333B79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FC5E3-6A75-2777-AC36-64CB7331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67B424-BF2D-39E0-7D7E-1A8109A6A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4266FD-253D-A5B3-8BE9-FAA6353D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F411FF-1B67-480C-4C66-808ED328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E0C42A-4085-B6AB-6714-713A0C1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05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482ED9-9CC9-2D9F-38A8-E13DBF29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1E72BC-81EA-AC4B-0F64-986169166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C1C6D1-9C76-4050-38BD-E63D9405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C8CA-9097-4A98-8EED-EE21F2F331F1}" type="datetimeFigureOut">
              <a:rPr lang="pt-BR" smtClean="0"/>
              <a:t>24/03/2026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53096-6825-E8CE-7B7D-40299296A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E53C4-6B12-9C97-13A0-09AC00772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9763-46E4-4CB3-B521-5C750C365533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822C8F4-72D6-8A16-5D69-1B4CDF0CF149}"/>
              </a:ext>
            </a:extLst>
          </p:cNvPr>
          <p:cNvGrpSpPr/>
          <p:nvPr/>
        </p:nvGrpSpPr>
        <p:grpSpPr>
          <a:xfrm>
            <a:off x="0" y="6026728"/>
            <a:ext cx="12192000" cy="831273"/>
            <a:chOff x="0" y="6026727"/>
            <a:chExt cx="12192000" cy="8312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36DE44E1-2FCB-594B-E408-5D9932734653}"/>
                </a:ext>
              </a:extLst>
            </p:cNvPr>
            <p:cNvSpPr/>
            <p:nvPr/>
          </p:nvSpPr>
          <p:spPr>
            <a:xfrm>
              <a:off x="0" y="6026727"/>
              <a:ext cx="12192000" cy="83127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CA92B546-0FA1-6852-B5C1-7A8D45F9F2C5}"/>
                </a:ext>
              </a:extLst>
            </p:cNvPr>
            <p:cNvSpPr/>
            <p:nvPr/>
          </p:nvSpPr>
          <p:spPr>
            <a:xfrm>
              <a:off x="0" y="6356350"/>
              <a:ext cx="12192000" cy="501649"/>
            </a:xfrm>
            <a:prstGeom prst="roundRect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</p:spTree>
    <p:extLst>
      <p:ext uri="{BB962C8B-B14F-4D97-AF65-F5344CB8AC3E}">
        <p14:creationId xmlns:p14="http://schemas.microsoft.com/office/powerpoint/2010/main" val="38359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15.xml"/><Relationship Id="rId5" Type="http://schemas.openxmlformats.org/officeDocument/2006/relationships/image" Target="../media/image260.png"/><Relationship Id="rId4" Type="http://schemas.microsoft.com/office/2014/relationships/chartEx" Target="../charts/chartEx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api.whatsapp.com/send?phone=551193341207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pi.whatsapp.com/send?phone=5511964672557&amp;text=Ol%C3%A1!%20Gostaria%20de%20falar%20sobre%20os%20servi%C3%A7os%20da%20Tree%20Brasil.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brain.srv.br/produtos/geobrain" TargetMode="External"/><Relationship Id="rId5" Type="http://schemas.openxmlformats.org/officeDocument/2006/relationships/hyperlink" Target="https://brain.srv.br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hyperlink" Target="https://api.whatsapp.com/send?phone=554132432880" TargetMode="External"/><Relationship Id="rId14" Type="http://schemas.openxmlformats.org/officeDocument/2006/relationships/hyperlink" Target="https://treebrasil.com.b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7D1043A-83EC-E264-E7E4-3F782A13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A64216-EAEB-5C03-2475-6E02EF01201B}"/>
              </a:ext>
            </a:extLst>
          </p:cNvPr>
          <p:cNvSpPr txBox="1"/>
          <p:nvPr/>
        </p:nvSpPr>
        <p:spPr>
          <a:xfrm>
            <a:off x="-81023" y="1958771"/>
            <a:ext cx="12273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</a:p>
          <a:p>
            <a:pPr algn="ctr"/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DE LOTEAMENTOS 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055F2B-C8CF-16DB-D1BD-FEB97F1FD6BD}"/>
              </a:ext>
            </a:extLst>
          </p:cNvPr>
          <p:cNvSpPr txBox="1"/>
          <p:nvPr/>
        </p:nvSpPr>
        <p:spPr>
          <a:xfrm>
            <a:off x="-1" y="3741517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4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MINAS GERAIS</a:t>
            </a:r>
          </a:p>
        </p:txBody>
      </p:sp>
    </p:spTree>
    <p:extLst>
      <p:ext uri="{BB962C8B-B14F-4D97-AF65-F5344CB8AC3E}">
        <p14:creationId xmlns:p14="http://schemas.microsoft.com/office/powerpoint/2010/main" val="235016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A919A3D-3C56-465A-CB9A-443AD5FD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CCDBE1A-04D4-2B5D-460C-9631569428E1}"/>
              </a:ext>
            </a:extLst>
          </p:cNvPr>
          <p:cNvGraphicFramePr/>
          <p:nvPr/>
        </p:nvGraphicFramePr>
        <p:xfrm>
          <a:off x="632019" y="1714860"/>
          <a:ext cx="10927961" cy="422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444;g2566b627dda_1_32">
            <a:extLst>
              <a:ext uri="{FF2B5EF4-FFF2-40B4-BE49-F238E27FC236}">
                <a16:creationId xmlns:a16="http://schemas.microsoft.com/office/drawing/2014/main" id="{432AAEE1-0EA2-BEB6-6B92-9FC16E533487}"/>
              </a:ext>
            </a:extLst>
          </p:cNvPr>
          <p:cNvSpPr txBox="1">
            <a:spLocks/>
          </p:cNvSpPr>
          <p:nvPr/>
        </p:nvSpPr>
        <p:spPr>
          <a:xfrm>
            <a:off x="632020" y="270784"/>
            <a:ext cx="3930252" cy="171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Finalidade da compra do imóvel 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ao longo do tempo</a:t>
            </a: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2CCF4503-AC9C-4F25-A5EB-1E6A9BFCBA2A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21560D-D4B2-3F48-FB4E-A7203CADA6C9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B2346F-856B-BB2B-CE5A-37DE17EDEEA0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04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40">
          <a:extLst>
            <a:ext uri="{FF2B5EF4-FFF2-40B4-BE49-F238E27FC236}">
              <a16:creationId xmlns:a16="http://schemas.microsoft.com/office/drawing/2014/main" id="{93F29A65-3643-5AA1-9321-90C37465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719492A-D97E-E615-E67D-856AAE7A7022}"/>
              </a:ext>
            </a:extLst>
          </p:cNvPr>
          <p:cNvCxnSpPr/>
          <p:nvPr/>
        </p:nvCxnSpPr>
        <p:spPr>
          <a:xfrm>
            <a:off x="3556000" y="2619828"/>
            <a:ext cx="2672080" cy="0"/>
          </a:xfrm>
          <a:prstGeom prst="line">
            <a:avLst/>
          </a:prstGeom>
          <a:ln w="57150"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912928A3-2628-28A2-1F6A-83CD757E590C}"/>
              </a:ext>
            </a:extLst>
          </p:cNvPr>
          <p:cNvSpPr/>
          <p:nvPr/>
        </p:nvSpPr>
        <p:spPr>
          <a:xfrm>
            <a:off x="6024880" y="1658822"/>
            <a:ext cx="4733911" cy="19728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444;g2566b627dda_1_32">
            <a:extLst>
              <a:ext uri="{FF2B5EF4-FFF2-40B4-BE49-F238E27FC236}">
                <a16:creationId xmlns:a16="http://schemas.microsoft.com/office/drawing/2014/main" id="{B2C25796-536C-8EAF-A640-64CA827D6CE4}"/>
              </a:ext>
            </a:extLst>
          </p:cNvPr>
          <p:cNvSpPr txBox="1">
            <a:spLocks/>
          </p:cNvSpPr>
          <p:nvPr/>
        </p:nvSpPr>
        <p:spPr>
          <a:xfrm>
            <a:off x="632019" y="270784"/>
            <a:ext cx="4634462" cy="159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Como está a </a:t>
            </a: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intenção de compra de imóveis 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nos próximos meses?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34965B7-A9C9-EBF1-C451-156874A91D33}"/>
              </a:ext>
            </a:extLst>
          </p:cNvPr>
          <p:cNvGraphicFramePr/>
          <p:nvPr/>
        </p:nvGraphicFramePr>
        <p:xfrm>
          <a:off x="370166" y="2019635"/>
          <a:ext cx="11451667" cy="37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E1BE6C-23E6-10D8-E61D-9E4BC1A366F2}"/>
              </a:ext>
            </a:extLst>
          </p:cNvPr>
          <p:cNvSpPr txBox="1"/>
          <p:nvPr/>
        </p:nvSpPr>
        <p:spPr>
          <a:xfrm>
            <a:off x="6416041" y="1899705"/>
            <a:ext cx="39633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50% </a:t>
            </a:r>
          </a:p>
          <a:p>
            <a:r>
              <a:rPr lang="pt-BR" sz="1400" b="1" dirty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dos entrevistados declaram ter intenção de compra nos próximos meses</a:t>
            </a:r>
          </a:p>
          <a:p>
            <a:endParaRPr lang="pt-BR" dirty="0">
              <a:solidFill>
                <a:schemeClr val="tx1"/>
              </a:solidFill>
              <a:latin typeface="Montserr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4º trimestre | 2025</a:t>
            </a:r>
            <a:endParaRPr lang="pt-BR" sz="2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E92C65-379A-B49D-AB3C-9A4159B7EF27}"/>
              </a:ext>
            </a:extLst>
          </p:cNvPr>
          <p:cNvSpPr txBox="1"/>
          <p:nvPr/>
        </p:nvSpPr>
        <p:spPr>
          <a:xfrm>
            <a:off x="6681094" y="3751563"/>
            <a:ext cx="2854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Montserrat" pitchFamily="2" charset="0"/>
              </a:rPr>
              <a:t>Fonte: Brain Inteligência Estratégica</a:t>
            </a: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6D12B6C2-B8FE-416E-ADB6-CDA8CAF94B88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23E308-972E-EF40-5560-EF21DBF88EFB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732E6F-F495-3ACA-E0C8-716F7EDC57F3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66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384ACC2-2D78-45A1-53E1-E0578CEE4140}"/>
              </a:ext>
            </a:extLst>
          </p:cNvPr>
          <p:cNvGraphicFramePr/>
          <p:nvPr/>
        </p:nvGraphicFramePr>
        <p:xfrm>
          <a:off x="204914" y="2331629"/>
          <a:ext cx="11459793" cy="469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444;g2566b627dda_1_32">
            <a:extLst>
              <a:ext uri="{FF2B5EF4-FFF2-40B4-BE49-F238E27FC236}">
                <a16:creationId xmlns:a16="http://schemas.microsoft.com/office/drawing/2014/main" id="{8592ECAD-054F-13C8-DA04-6A498191391B}"/>
              </a:ext>
            </a:extLst>
          </p:cNvPr>
          <p:cNvSpPr txBox="1">
            <a:spLocks/>
          </p:cNvSpPr>
          <p:nvPr/>
        </p:nvSpPr>
        <p:spPr>
          <a:xfrm>
            <a:off x="632019" y="270784"/>
            <a:ext cx="3889181" cy="159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 intenção de compra de imóveis ao longo do tempo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4E8EAC58-05E6-4CD0-AA7D-9521C7CFDD76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953704-CDCF-6812-DEA4-C89A52BDF29D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33E78B0-EBFB-3264-7F93-00D03391443E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9C82D36A-2A9F-D208-A3FB-770D5D96C1B1}"/>
              </a:ext>
            </a:extLst>
          </p:cNvPr>
          <p:cNvSpPr/>
          <p:nvPr/>
        </p:nvSpPr>
        <p:spPr>
          <a:xfrm>
            <a:off x="5042152" y="1810318"/>
            <a:ext cx="6648278" cy="3763053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4C8225E-3833-B0D4-B979-57B9636D611B}"/>
              </a:ext>
            </a:extLst>
          </p:cNvPr>
          <p:cNvGraphicFramePr/>
          <p:nvPr/>
        </p:nvGraphicFramePr>
        <p:xfrm>
          <a:off x="5669280" y="711201"/>
          <a:ext cx="5643910" cy="548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Google Shape;572;g1ef5a90bf50_0_0">
            <a:extLst>
              <a:ext uri="{FF2B5EF4-FFF2-40B4-BE49-F238E27FC236}">
                <a16:creationId xmlns:a16="http://schemas.microsoft.com/office/drawing/2014/main" id="{5DF54CFC-BA64-1CD5-D06F-562D51088510}"/>
              </a:ext>
            </a:extLst>
          </p:cNvPr>
          <p:cNvSpPr txBox="1"/>
          <p:nvPr/>
        </p:nvSpPr>
        <p:spPr>
          <a:xfrm>
            <a:off x="1553986" y="4477834"/>
            <a:ext cx="235629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Geração Z: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21 a 28 anos</a:t>
            </a: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Geração Y: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29 a 44 anos</a:t>
            </a: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Geração X: 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45 a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60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 anos</a:t>
            </a: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1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Baby Boomers: </a:t>
            </a:r>
            <a:r>
              <a:rPr lang="pt-B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61</a:t>
            </a:r>
            <a:r>
              <a:rPr lang="pt-BR" sz="11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  <a:sym typeface="Arial"/>
              </a:rPr>
              <a:t> a 79 anos</a:t>
            </a:r>
            <a:endParaRPr sz="11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0" name="Google Shape;444;g2566b627dda_1_32">
            <a:extLst>
              <a:ext uri="{FF2B5EF4-FFF2-40B4-BE49-F238E27FC236}">
                <a16:creationId xmlns:a16="http://schemas.microsoft.com/office/drawing/2014/main" id="{69EB259E-4545-E18D-BC47-29CEAB9277CC}"/>
              </a:ext>
            </a:extLst>
          </p:cNvPr>
          <p:cNvSpPr txBox="1">
            <a:spLocks/>
          </p:cNvSpPr>
          <p:nvPr/>
        </p:nvSpPr>
        <p:spPr>
          <a:xfrm>
            <a:off x="541506" y="185860"/>
            <a:ext cx="4296711" cy="126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Intenção de compra por geração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9716F4D-3270-1268-4450-3E0501AD44EE}"/>
              </a:ext>
            </a:extLst>
          </p:cNvPr>
          <p:cNvSpPr txBox="1"/>
          <p:nvPr/>
        </p:nvSpPr>
        <p:spPr>
          <a:xfrm>
            <a:off x="1553986" y="5311761"/>
            <a:ext cx="2854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Montserrat" pitchFamily="2" charset="0"/>
              </a:rPr>
              <a:t>Fonte: Brain Inteligência Estratégica</a:t>
            </a: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9944BD1F-245F-44EC-88BD-0F7A706E38C3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2A1993-44AC-34B3-BCBF-19F1CCF2EB00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1987691-825D-A84E-C8F8-155F0ADDBD1F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37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2643A8F3-524D-FCF8-6F90-E4FB3F271D1B}"/>
              </a:ext>
            </a:extLst>
          </p:cNvPr>
          <p:cNvSpPr/>
          <p:nvPr/>
        </p:nvSpPr>
        <p:spPr>
          <a:xfrm>
            <a:off x="3328798" y="3594911"/>
            <a:ext cx="7786667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FEB89BC-F512-DA66-1391-FA1D510FEB51}"/>
              </a:ext>
            </a:extLst>
          </p:cNvPr>
          <p:cNvSpPr/>
          <p:nvPr/>
        </p:nvSpPr>
        <p:spPr>
          <a:xfrm>
            <a:off x="3321608" y="1989328"/>
            <a:ext cx="7793858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C043844-F701-3A2B-3F78-155D70BABBC7}"/>
              </a:ext>
            </a:extLst>
          </p:cNvPr>
          <p:cNvGraphicFramePr/>
          <p:nvPr/>
        </p:nvGraphicFramePr>
        <p:xfrm>
          <a:off x="938223" y="1349595"/>
          <a:ext cx="8255774" cy="464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B40406-712C-8FAD-60C6-132C9D147B0E}"/>
              </a:ext>
            </a:extLst>
          </p:cNvPr>
          <p:cNvSpPr txBox="1"/>
          <p:nvPr/>
        </p:nvSpPr>
        <p:spPr>
          <a:xfrm>
            <a:off x="8260506" y="2228852"/>
            <a:ext cx="2267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</a:p>
          <a:p>
            <a:r>
              <a:rPr lang="pt-BR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deseja comprar o imóvel em </a:t>
            </a:r>
            <a:r>
              <a:rPr lang="pt-BR" b="1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até 1 ano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B830FC-C58B-C2BE-A0DF-4FD6C2789580}"/>
              </a:ext>
            </a:extLst>
          </p:cNvPr>
          <p:cNvSpPr txBox="1"/>
          <p:nvPr/>
        </p:nvSpPr>
        <p:spPr>
          <a:xfrm>
            <a:off x="8260506" y="3834435"/>
            <a:ext cx="2267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</a:p>
          <a:p>
            <a:r>
              <a:rPr lang="pt-BR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deseja comprar o imóvel entre </a:t>
            </a:r>
            <a:r>
              <a:rPr lang="pt-BR" b="1" dirty="0"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1 e 2 anos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A4E494-23A5-F856-1A69-21C5FA90BDDF}"/>
              </a:ext>
            </a:extLst>
          </p:cNvPr>
          <p:cNvSpPr txBox="1"/>
          <p:nvPr/>
        </p:nvSpPr>
        <p:spPr>
          <a:xfrm>
            <a:off x="8260506" y="1716675"/>
            <a:ext cx="2854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Montserrat" pitchFamily="2" charset="0"/>
              </a:rPr>
              <a:t>Fonte: Brain Inteligência Estratégica</a:t>
            </a:r>
          </a:p>
        </p:txBody>
      </p:sp>
      <p:sp>
        <p:nvSpPr>
          <p:cNvPr id="20" name="Google Shape;375;p15">
            <a:extLst>
              <a:ext uri="{FF2B5EF4-FFF2-40B4-BE49-F238E27FC236}">
                <a16:creationId xmlns:a16="http://schemas.microsoft.com/office/drawing/2014/main" id="{9F0FF18D-FB60-F479-0668-E08F252472C7}"/>
              </a:ext>
            </a:extLst>
          </p:cNvPr>
          <p:cNvSpPr txBox="1">
            <a:spLocks/>
          </p:cNvSpPr>
          <p:nvPr/>
        </p:nvSpPr>
        <p:spPr>
          <a:xfrm>
            <a:off x="608780" y="351419"/>
            <a:ext cx="6005379" cy="106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Em quanto tempo pretendem concretizar a compra?</a:t>
            </a: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BBAE6163-4F9A-45E9-9EAD-68AB18DB053A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B82BEF-CDCD-BAB1-3B15-055B0E898974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2EF5B7-0560-B5FC-D5FD-73BC1D34F108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373">
          <a:extLst>
            <a:ext uri="{FF2B5EF4-FFF2-40B4-BE49-F238E27FC236}">
              <a16:creationId xmlns:a16="http://schemas.microsoft.com/office/drawing/2014/main" id="{5A9A8F5B-E977-9967-6E0F-26034ABCB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F30A254-3D2D-CCAC-E8EA-B121E0B6EFD0}"/>
              </a:ext>
            </a:extLst>
          </p:cNvPr>
          <p:cNvSpPr/>
          <p:nvPr/>
        </p:nvSpPr>
        <p:spPr>
          <a:xfrm>
            <a:off x="490504" y="2552224"/>
            <a:ext cx="4163342" cy="2177061"/>
          </a:xfrm>
          <a:prstGeom prst="rect">
            <a:avLst/>
          </a:prstGeom>
          <a:noFill/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16DE1FF-81D6-5B62-59C7-285E2F582590}"/>
              </a:ext>
            </a:extLst>
          </p:cNvPr>
          <p:cNvSpPr/>
          <p:nvPr/>
        </p:nvSpPr>
        <p:spPr>
          <a:xfrm>
            <a:off x="4390459" y="1194318"/>
            <a:ext cx="7801542" cy="4736982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Google Shape;375;p15">
            <a:extLst>
              <a:ext uri="{FF2B5EF4-FFF2-40B4-BE49-F238E27FC236}">
                <a16:creationId xmlns:a16="http://schemas.microsoft.com/office/drawing/2014/main" id="{70743A50-7C81-7E29-608A-E604706E70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87375"/>
            <a:ext cx="3538538" cy="88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Imóvel de desejo dos brasileiros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66C48BC-C521-F399-7C91-F4BCD0DA32B2}"/>
              </a:ext>
            </a:extLst>
          </p:cNvPr>
          <p:cNvGraphicFramePr/>
          <p:nvPr/>
        </p:nvGraphicFramePr>
        <p:xfrm>
          <a:off x="4934543" y="2587605"/>
          <a:ext cx="6714080" cy="326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9FD0ED6-8067-02FC-19ED-F85BEFC34671}"/>
              </a:ext>
            </a:extLst>
          </p:cNvPr>
          <p:cNvGraphicFramePr/>
          <p:nvPr/>
        </p:nvGraphicFramePr>
        <p:xfrm>
          <a:off x="664532" y="2516164"/>
          <a:ext cx="3749900" cy="333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Google Shape;398;p17">
            <a:extLst>
              <a:ext uri="{FF2B5EF4-FFF2-40B4-BE49-F238E27FC236}">
                <a16:creationId xmlns:a16="http://schemas.microsoft.com/office/drawing/2014/main" id="{E2D22EF6-3457-7BCF-A3BD-A5D02E3A9ED4}"/>
              </a:ext>
            </a:extLst>
          </p:cNvPr>
          <p:cNvSpPr txBox="1"/>
          <p:nvPr/>
        </p:nvSpPr>
        <p:spPr>
          <a:xfrm>
            <a:off x="2899448" y="5079502"/>
            <a:ext cx="130628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i="1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Resposta</a:t>
            </a:r>
            <a:r>
              <a:rPr lang="pt-BR" sz="900" i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s</a:t>
            </a:r>
            <a:r>
              <a:rPr lang="pt-BR" sz="900" i="1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 múltiplas com total superior a 100%</a:t>
            </a:r>
            <a:endParaRPr lang="pt-BR" sz="1000" i="1" u="none" strike="noStrike" cap="none" dirty="0">
              <a:solidFill>
                <a:schemeClr val="tx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6" name="Google Shape;375;p15">
            <a:extLst>
              <a:ext uri="{FF2B5EF4-FFF2-40B4-BE49-F238E27FC236}">
                <a16:creationId xmlns:a16="http://schemas.microsoft.com/office/drawing/2014/main" id="{F58DC68C-1AE3-495A-D72F-500139D4E174}"/>
              </a:ext>
            </a:extLst>
          </p:cNvPr>
          <p:cNvSpPr txBox="1">
            <a:spLocks/>
          </p:cNvSpPr>
          <p:nvPr/>
        </p:nvSpPr>
        <p:spPr>
          <a:xfrm>
            <a:off x="5168018" y="1467944"/>
            <a:ext cx="5075470" cy="111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4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Entre os </a:t>
            </a:r>
            <a:r>
              <a:rPr lang="pt-BR" sz="24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imóveis residenciais</a:t>
            </a:r>
            <a:r>
              <a:rPr lang="pt-BR" sz="24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, qual é o tipo mais desejado?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7343C3-1F38-1A0F-3690-340A7E2C88E1}"/>
              </a:ext>
            </a:extLst>
          </p:cNvPr>
          <p:cNvSpPr txBox="1"/>
          <p:nvPr/>
        </p:nvSpPr>
        <p:spPr>
          <a:xfrm>
            <a:off x="9060510" y="926700"/>
            <a:ext cx="2854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Montserrat" pitchFamily="2" charset="0"/>
              </a:rPr>
              <a:t>Fonte: Brain Inteligência Estratégica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BD5A94-2977-9120-9BEA-BB71ACDB6BD7}"/>
              </a:ext>
            </a:extLst>
          </p:cNvPr>
          <p:cNvSpPr txBox="1"/>
          <p:nvPr/>
        </p:nvSpPr>
        <p:spPr>
          <a:xfrm>
            <a:off x="640559" y="1766164"/>
            <a:ext cx="3339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Montserrat" pitchFamily="2" charset="0"/>
              </a:rPr>
              <a:t>Afinal, qual tipo de imóvel os brasileiros desejam comprar?</a:t>
            </a:r>
          </a:p>
        </p:txBody>
      </p:sp>
      <p:sp>
        <p:nvSpPr>
          <p:cNvPr id="10" name="Google Shape;398;p17">
            <a:extLst>
              <a:ext uri="{FF2B5EF4-FFF2-40B4-BE49-F238E27FC236}">
                <a16:creationId xmlns:a16="http://schemas.microsoft.com/office/drawing/2014/main" id="{4CC04C17-2702-4B5C-CF02-FDB737412C39}"/>
              </a:ext>
            </a:extLst>
          </p:cNvPr>
          <p:cNvSpPr txBox="1"/>
          <p:nvPr/>
        </p:nvSpPr>
        <p:spPr>
          <a:xfrm>
            <a:off x="5168018" y="2394967"/>
            <a:ext cx="3892492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900" i="1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Considera-se apenas a primeira escolha de cada entrevistado</a:t>
            </a:r>
            <a:endParaRPr lang="pt-BR" sz="1000" i="1" u="none" strike="noStrike" cap="none" dirty="0">
              <a:solidFill>
                <a:schemeClr val="tx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5B0DDB1F-BC98-4CC2-AB9C-5333FFE1C92C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4D10A2-CB96-2A0C-AC5E-B1E51D464365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D4604C5-28F1-7CFF-615D-EC19392980AE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67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419">
          <a:extLst>
            <a:ext uri="{FF2B5EF4-FFF2-40B4-BE49-F238E27FC236}">
              <a16:creationId xmlns:a16="http://schemas.microsoft.com/office/drawing/2014/main" id="{96968A46-4D81-6F53-FBA4-68521D08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8D8812D-5F5F-6AA8-11B4-32FDD56E8D01}"/>
              </a:ext>
            </a:extLst>
          </p:cNvPr>
          <p:cNvSpPr/>
          <p:nvPr/>
        </p:nvSpPr>
        <p:spPr>
          <a:xfrm>
            <a:off x="5820891" y="4690407"/>
            <a:ext cx="4365277" cy="8488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FFCD3C5-10D8-1D32-67EF-074D830AAC86}"/>
              </a:ext>
            </a:extLst>
          </p:cNvPr>
          <p:cNvSpPr/>
          <p:nvPr/>
        </p:nvSpPr>
        <p:spPr>
          <a:xfrm>
            <a:off x="5820889" y="3838096"/>
            <a:ext cx="4355117" cy="848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AB81D522-0C31-0B8F-02EB-F14A25F53642}"/>
              </a:ext>
            </a:extLst>
          </p:cNvPr>
          <p:cNvSpPr/>
          <p:nvPr/>
        </p:nvSpPr>
        <p:spPr>
          <a:xfrm>
            <a:off x="5810730" y="2568574"/>
            <a:ext cx="4365276" cy="1286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12ECC3-7C7D-B7F8-0EE8-AE3EC493A935}"/>
              </a:ext>
            </a:extLst>
          </p:cNvPr>
          <p:cNvSpPr/>
          <p:nvPr/>
        </p:nvSpPr>
        <p:spPr>
          <a:xfrm>
            <a:off x="5820891" y="546796"/>
            <a:ext cx="4355116" cy="2021778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7FFA3E5D-67D2-5EF8-4180-D4580381A445}"/>
                  </a:ext>
                </a:extLst>
              </p:cNvPr>
              <p:cNvGraphicFramePr/>
              <p:nvPr/>
            </p:nvGraphicFramePr>
            <p:xfrm flipV="1">
              <a:off x="3806890" y="6858000"/>
              <a:ext cx="348550" cy="812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7FFA3E5D-67D2-5EF8-4180-D4580381A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90" y="6858000"/>
                <a:ext cx="348550" cy="812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72AB018-683B-88CF-7755-8FEAA98509D5}"/>
              </a:ext>
            </a:extLst>
          </p:cNvPr>
          <p:cNvGraphicFramePr/>
          <p:nvPr/>
        </p:nvGraphicFramePr>
        <p:xfrm>
          <a:off x="2548854" y="473456"/>
          <a:ext cx="7094292" cy="513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Google Shape;444;g2566b627dda_1_32">
            <a:extLst>
              <a:ext uri="{FF2B5EF4-FFF2-40B4-BE49-F238E27FC236}">
                <a16:creationId xmlns:a16="http://schemas.microsoft.com/office/drawing/2014/main" id="{A0AD8171-7776-7B3E-053F-56C9F14A1097}"/>
              </a:ext>
            </a:extLst>
          </p:cNvPr>
          <p:cNvSpPr txBox="1">
            <a:spLocks/>
          </p:cNvSpPr>
          <p:nvPr/>
        </p:nvSpPr>
        <p:spPr>
          <a:xfrm>
            <a:off x="8307426" y="1336497"/>
            <a:ext cx="119910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55%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27" name="Google Shape;444;g2566b627dda_1_32">
            <a:extLst>
              <a:ext uri="{FF2B5EF4-FFF2-40B4-BE49-F238E27FC236}">
                <a16:creationId xmlns:a16="http://schemas.microsoft.com/office/drawing/2014/main" id="{77F804B1-A8C8-775E-F5E6-D0629FBA71A5}"/>
              </a:ext>
            </a:extLst>
          </p:cNvPr>
          <p:cNvSpPr txBox="1">
            <a:spLocks/>
          </p:cNvSpPr>
          <p:nvPr/>
        </p:nvSpPr>
        <p:spPr>
          <a:xfrm>
            <a:off x="8319772" y="1778869"/>
            <a:ext cx="1426867" cy="3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16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transição</a:t>
            </a:r>
          </a:p>
        </p:txBody>
      </p:sp>
      <p:sp>
        <p:nvSpPr>
          <p:cNvPr id="30" name="Google Shape;444;g2566b627dda_1_32">
            <a:extLst>
              <a:ext uri="{FF2B5EF4-FFF2-40B4-BE49-F238E27FC236}">
                <a16:creationId xmlns:a16="http://schemas.microsoft.com/office/drawing/2014/main" id="{78296FF1-B4A5-0149-B1FE-1A67188CAB9A}"/>
              </a:ext>
            </a:extLst>
          </p:cNvPr>
          <p:cNvSpPr txBox="1">
            <a:spLocks/>
          </p:cNvSpPr>
          <p:nvPr/>
        </p:nvSpPr>
        <p:spPr>
          <a:xfrm>
            <a:off x="8307426" y="2833947"/>
            <a:ext cx="119910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29%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31" name="Google Shape;444;g2566b627dda_1_32">
            <a:extLst>
              <a:ext uri="{FF2B5EF4-FFF2-40B4-BE49-F238E27FC236}">
                <a16:creationId xmlns:a16="http://schemas.microsoft.com/office/drawing/2014/main" id="{25EAC8AE-8F70-DDF4-BFB9-DB34129DA28F}"/>
              </a:ext>
            </a:extLst>
          </p:cNvPr>
          <p:cNvSpPr txBox="1">
            <a:spLocks/>
          </p:cNvSpPr>
          <p:nvPr/>
        </p:nvSpPr>
        <p:spPr>
          <a:xfrm>
            <a:off x="8296061" y="3201483"/>
            <a:ext cx="1034598" cy="4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16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upgrade</a:t>
            </a:r>
          </a:p>
        </p:txBody>
      </p:sp>
      <p:sp>
        <p:nvSpPr>
          <p:cNvPr id="36" name="Google Shape;444;g2566b627dda_1_32">
            <a:extLst>
              <a:ext uri="{FF2B5EF4-FFF2-40B4-BE49-F238E27FC236}">
                <a16:creationId xmlns:a16="http://schemas.microsoft.com/office/drawing/2014/main" id="{1D93CADD-410A-D7B2-D303-F118AB37BAE6}"/>
              </a:ext>
            </a:extLst>
          </p:cNvPr>
          <p:cNvSpPr txBox="1">
            <a:spLocks/>
          </p:cNvSpPr>
          <p:nvPr/>
        </p:nvSpPr>
        <p:spPr>
          <a:xfrm>
            <a:off x="8290746" y="3843596"/>
            <a:ext cx="119910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4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11%</a:t>
            </a:r>
            <a:endParaRPr lang="pt-BR" sz="24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37" name="Google Shape;444;g2566b627dda_1_32">
            <a:extLst>
              <a:ext uri="{FF2B5EF4-FFF2-40B4-BE49-F238E27FC236}">
                <a16:creationId xmlns:a16="http://schemas.microsoft.com/office/drawing/2014/main" id="{4407DB65-8C34-E8BF-1710-251BD3652FF6}"/>
              </a:ext>
            </a:extLst>
          </p:cNvPr>
          <p:cNvSpPr txBox="1">
            <a:spLocks/>
          </p:cNvSpPr>
          <p:nvPr/>
        </p:nvSpPr>
        <p:spPr>
          <a:xfrm>
            <a:off x="8279381" y="4203886"/>
            <a:ext cx="1560731" cy="4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16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investimento</a:t>
            </a:r>
          </a:p>
        </p:txBody>
      </p:sp>
      <p:sp>
        <p:nvSpPr>
          <p:cNvPr id="38" name="Google Shape;444;g2566b627dda_1_32">
            <a:extLst>
              <a:ext uri="{FF2B5EF4-FFF2-40B4-BE49-F238E27FC236}">
                <a16:creationId xmlns:a16="http://schemas.microsoft.com/office/drawing/2014/main" id="{82AE45C2-CBCD-F099-8431-C7AA0143F3F3}"/>
              </a:ext>
            </a:extLst>
          </p:cNvPr>
          <p:cNvSpPr txBox="1">
            <a:spLocks/>
          </p:cNvSpPr>
          <p:nvPr/>
        </p:nvSpPr>
        <p:spPr>
          <a:xfrm>
            <a:off x="8307426" y="4677758"/>
            <a:ext cx="119910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4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5%</a:t>
            </a:r>
            <a:endParaRPr lang="pt-BR" sz="24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39" name="Google Shape;444;g2566b627dda_1_32">
            <a:extLst>
              <a:ext uri="{FF2B5EF4-FFF2-40B4-BE49-F238E27FC236}">
                <a16:creationId xmlns:a16="http://schemas.microsoft.com/office/drawing/2014/main" id="{0DC7633C-6130-B6BE-FE8A-D87C6654E088}"/>
              </a:ext>
            </a:extLst>
          </p:cNvPr>
          <p:cNvSpPr txBox="1">
            <a:spLocks/>
          </p:cNvSpPr>
          <p:nvPr/>
        </p:nvSpPr>
        <p:spPr>
          <a:xfrm>
            <a:off x="8307426" y="5025524"/>
            <a:ext cx="1560731" cy="4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16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outros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C95135C-0A9F-A601-A8EA-18EEB1DCDF45}"/>
              </a:ext>
            </a:extLst>
          </p:cNvPr>
          <p:cNvSpPr txBox="1"/>
          <p:nvPr/>
        </p:nvSpPr>
        <p:spPr>
          <a:xfrm>
            <a:off x="7331208" y="5653538"/>
            <a:ext cx="2854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solidFill>
                  <a:schemeClr val="tx1"/>
                </a:solidFill>
                <a:latin typeface="Montserrat" pitchFamily="2" charset="0"/>
              </a:rPr>
              <a:t>Fonte: Brain Inteligência Estratégica</a:t>
            </a:r>
          </a:p>
        </p:txBody>
      </p:sp>
      <p:sp>
        <p:nvSpPr>
          <p:cNvPr id="45" name="Google Shape;444;g2566b627dda_1_32">
            <a:extLst>
              <a:ext uri="{FF2B5EF4-FFF2-40B4-BE49-F238E27FC236}">
                <a16:creationId xmlns:a16="http://schemas.microsoft.com/office/drawing/2014/main" id="{3A714371-6327-9CF2-37C2-5E053E81FC31}"/>
              </a:ext>
            </a:extLst>
          </p:cNvPr>
          <p:cNvSpPr txBox="1">
            <a:spLocks/>
          </p:cNvSpPr>
          <p:nvPr/>
        </p:nvSpPr>
        <p:spPr>
          <a:xfrm>
            <a:off x="541508" y="185861"/>
            <a:ext cx="3112608" cy="113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Motivações para compra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57840D1D-D891-44BA-8A83-B72FC54754F1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54EFB6-498C-011F-90C2-3F5AC45B9CFD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E879C21-3866-1DB0-83C5-7F26D3D945C6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52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E8B4E5D-588E-40AC-85D9-5AC4DBB46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FABF81D-B9DA-AA66-DF5E-C5F816969377}"/>
              </a:ext>
            </a:extLst>
          </p:cNvPr>
          <p:cNvSpPr/>
          <p:nvPr/>
        </p:nvSpPr>
        <p:spPr>
          <a:xfrm>
            <a:off x="2617443" y="2715894"/>
            <a:ext cx="6448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ALVARÁS RESIDENCIAIS LIBERADOS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4C0C7C-E457-456C-AEEE-C1781605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1280" y="-45720"/>
            <a:ext cx="12273280" cy="69037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339AEA1-666F-4BE4-BF8E-840A0BD6FEC1}"/>
              </a:ext>
            </a:extLst>
          </p:cNvPr>
          <p:cNvSpPr txBox="1"/>
          <p:nvPr/>
        </p:nvSpPr>
        <p:spPr>
          <a:xfrm>
            <a:off x="471057" y="2482810"/>
            <a:ext cx="63158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Conjuntura </a:t>
            </a:r>
            <a:r>
              <a:rPr lang="pt-BR" sz="3800" dirty="0" err="1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Economica</a:t>
            </a:r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 e Cenário de </a:t>
            </a:r>
            <a:r>
              <a:rPr lang="pt-BR" sz="3800" dirty="0" err="1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Funding</a:t>
            </a:r>
            <a:endParaRPr lang="pt-BR" sz="3800" dirty="0">
              <a:solidFill>
                <a:srgbClr val="FFFFFF"/>
              </a:solidFill>
              <a:latin typeface="Montserrat Bold" panose="00000800000000000000" pitchFamily="2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0849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848A3C2-73AB-8F50-D4B1-A32AD0F41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E51F29D6-21B7-2819-13CA-CF7EE76DB1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12363450" cy="107632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PIB |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Variação anual (%)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8E3D8AA-C35B-4AA4-62E0-C996534B7D65}"/>
              </a:ext>
            </a:extLst>
          </p:cNvPr>
          <p:cNvGraphicFramePr/>
          <p:nvPr/>
        </p:nvGraphicFramePr>
        <p:xfrm>
          <a:off x="452438" y="1236483"/>
          <a:ext cx="11287124" cy="469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DF5FE7A0-10E9-E4E4-F443-7B7554B3D5EE}"/>
              </a:ext>
            </a:extLst>
          </p:cNvPr>
          <p:cNvSpPr txBox="1"/>
          <p:nvPr/>
        </p:nvSpPr>
        <p:spPr>
          <a:xfrm>
            <a:off x="9302110" y="5478055"/>
            <a:ext cx="6149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Fonte: IBGE, BOLETIM FOCUS</a:t>
            </a: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6C2BE528-6E00-4562-A94E-A0280CE890E3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516433-C043-C233-1CD4-EB895F446C04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E7ED23-48A5-1B61-7E74-10C1A985BAA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998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04B0B69C-02C0-469E-3B44-2A61AAFE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44C025E-04D3-4919-B34A-40A77A1C5997}"/>
              </a:ext>
            </a:extLst>
          </p:cNvPr>
          <p:cNvSpPr/>
          <p:nvPr/>
        </p:nvSpPr>
        <p:spPr>
          <a:xfrm>
            <a:off x="6245018" y="1433765"/>
            <a:ext cx="5630150" cy="3990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204604-CDC2-4575-9FA1-A82E15AFFB00}"/>
              </a:ext>
            </a:extLst>
          </p:cNvPr>
          <p:cNvSpPr/>
          <p:nvPr/>
        </p:nvSpPr>
        <p:spPr>
          <a:xfrm>
            <a:off x="470611" y="1460722"/>
            <a:ext cx="5630150" cy="3990470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FFA938-F128-3DE0-0C26-AFBD12602374}"/>
              </a:ext>
            </a:extLst>
          </p:cNvPr>
          <p:cNvGraphicFramePr/>
          <p:nvPr/>
        </p:nvGraphicFramePr>
        <p:xfrm>
          <a:off x="43357" y="1885950"/>
          <a:ext cx="6144626" cy="364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3D765B74-8C17-6891-1821-795F3714DFA9}"/>
              </a:ext>
            </a:extLst>
          </p:cNvPr>
          <p:cNvSpPr/>
          <p:nvPr/>
        </p:nvSpPr>
        <p:spPr>
          <a:xfrm>
            <a:off x="748842" y="1571988"/>
            <a:ext cx="6144626" cy="93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1"/>
                </a:solidFill>
                <a:latin typeface="Montserrat" pitchFamily="2" charset="77"/>
              </a:rPr>
              <a:t>PNAD Contínua</a:t>
            </a:r>
          </a:p>
          <a:p>
            <a:r>
              <a:rPr lang="pt-BR" sz="1200" dirty="0">
                <a:solidFill>
                  <a:schemeClr val="tx1"/>
                </a:solidFill>
                <a:latin typeface="Montserrat" pitchFamily="2" charset="77"/>
              </a:rPr>
              <a:t>Emprego formal e informal</a:t>
            </a:r>
          </a:p>
          <a:p>
            <a:r>
              <a:rPr lang="pt-BR" sz="1200" dirty="0">
                <a:solidFill>
                  <a:schemeClr val="tx1"/>
                </a:solidFill>
                <a:latin typeface="Montserrat" pitchFamily="2" charset="77"/>
              </a:rPr>
              <a:t>Taxa de desocupação (% média)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E870D9C-14B0-2C3D-C6B6-041DD49F79D0}"/>
              </a:ext>
            </a:extLst>
          </p:cNvPr>
          <p:cNvGraphicFramePr/>
          <p:nvPr/>
        </p:nvGraphicFramePr>
        <p:xfrm>
          <a:off x="6264505" y="1885950"/>
          <a:ext cx="5630151" cy="364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A71A31CA-BDD2-9A82-548B-DDB9277213B9}"/>
              </a:ext>
            </a:extLst>
          </p:cNvPr>
          <p:cNvSpPr/>
          <p:nvPr/>
        </p:nvSpPr>
        <p:spPr>
          <a:xfrm>
            <a:off x="6494807" y="1615557"/>
            <a:ext cx="5476371" cy="93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>
                <a:solidFill>
                  <a:schemeClr val="tx1"/>
                </a:solidFill>
                <a:latin typeface="Montserrat" pitchFamily="2" charset="77"/>
              </a:rPr>
              <a:t>CAGED</a:t>
            </a:r>
          </a:p>
          <a:p>
            <a:r>
              <a:rPr lang="pt-BR" sz="1200" dirty="0">
                <a:solidFill>
                  <a:schemeClr val="tx1"/>
                </a:solidFill>
                <a:latin typeface="Montserrat" pitchFamily="2" charset="77"/>
              </a:rPr>
              <a:t>Geração de vagas formais acumuladas no ano</a:t>
            </a:r>
          </a:p>
          <a:p>
            <a:r>
              <a:rPr lang="pt-BR" sz="1200" dirty="0">
                <a:solidFill>
                  <a:schemeClr val="tx1"/>
                </a:solidFill>
                <a:latin typeface="Montserrat" pitchFamily="2" charset="77"/>
              </a:rPr>
              <a:t>(m mil vagas)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8377DD9-18E4-4EE4-8EDD-A34EED2B7551}"/>
              </a:ext>
            </a:extLst>
          </p:cNvPr>
          <p:cNvSpPr txBox="1">
            <a:spLocks/>
          </p:cNvSpPr>
          <p:nvPr/>
        </p:nvSpPr>
        <p:spPr>
          <a:xfrm>
            <a:off x="452437" y="240041"/>
            <a:ext cx="12363450" cy="1076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EMPREGO | </a:t>
            </a: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PNAD e CAGED</a:t>
            </a: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962CDC5E-D494-4FC1-AB3B-9F3F42B8319D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E0958C-8322-4699-9BD8-44DD6719486F}"/>
              </a:ext>
            </a:extLst>
          </p:cNvPr>
          <p:cNvSpPr txBox="1"/>
          <p:nvPr/>
        </p:nvSpPr>
        <p:spPr>
          <a:xfrm>
            <a:off x="5649638" y="5531075"/>
            <a:ext cx="6149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Fonte: IBGE, MINISTÉRIO DO TRABALHO E EMPREGO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*Até novembro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A9D725-C8AC-20D4-3C22-D23AF7D412F3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5FB1F7C-3323-1BD5-4ADE-D233BD92B221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Forma, Seta&#10;&#10;O conteúdo gerado por IA pode estar incorreto.">
            <a:extLst>
              <a:ext uri="{FF2B5EF4-FFF2-40B4-BE49-F238E27FC236}">
                <a16:creationId xmlns:a16="http://schemas.microsoft.com/office/drawing/2014/main" id="{1A853147-1FC0-44DF-B325-9F2A95B3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Google Shape;238;g2d8cd74ab6b_0_15">
            <a:extLst>
              <a:ext uri="{FF2B5EF4-FFF2-40B4-BE49-F238E27FC236}">
                <a16:creationId xmlns:a16="http://schemas.microsoft.com/office/drawing/2014/main" id="{91690C6F-F384-499F-BE5F-D829E6E65335}"/>
              </a:ext>
            </a:extLst>
          </p:cNvPr>
          <p:cNvSpPr txBox="1"/>
          <p:nvPr/>
        </p:nvSpPr>
        <p:spPr>
          <a:xfrm>
            <a:off x="791309" y="2551696"/>
            <a:ext cx="2610260" cy="122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66"/>
              <a:buFont typeface="Arial"/>
              <a:buNone/>
            </a:pPr>
            <a:r>
              <a:rPr lang="pt-BR" sz="4000" b="1" dirty="0">
                <a:solidFill>
                  <a:schemeClr val="bg1"/>
                </a:solidFill>
                <a:latin typeface="Montserrat" panose="00000500000000000000" pitchFamily="2" charset="0"/>
                <a:ea typeface="Tahoma"/>
                <a:cs typeface="Tahoma"/>
                <a:sym typeface="Tahoma"/>
              </a:rPr>
              <a:t>AGENDA</a:t>
            </a:r>
            <a:endParaRPr sz="40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279AE12F-EE63-4288-8F07-7349836CA05E}"/>
              </a:ext>
            </a:extLst>
          </p:cNvPr>
          <p:cNvCxnSpPr/>
          <p:nvPr/>
        </p:nvCxnSpPr>
        <p:spPr>
          <a:xfrm>
            <a:off x="868680" y="3558032"/>
            <a:ext cx="273405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238;g2d8cd74ab6b_0_15">
            <a:extLst>
              <a:ext uri="{FF2B5EF4-FFF2-40B4-BE49-F238E27FC236}">
                <a16:creationId xmlns:a16="http://schemas.microsoft.com/office/drawing/2014/main" id="{67555FC0-CA06-462A-B833-51C51F591991}"/>
              </a:ext>
            </a:extLst>
          </p:cNvPr>
          <p:cNvSpPr txBox="1"/>
          <p:nvPr/>
        </p:nvSpPr>
        <p:spPr>
          <a:xfrm>
            <a:off x="5566920" y="569168"/>
            <a:ext cx="6117080" cy="57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sz="1600" b="1" dirty="0">
                <a:solidFill>
                  <a:schemeClr val="tx1"/>
                </a:solidFill>
                <a:latin typeface="Montserrat" panose="00000500000000000000" pitchFamily="2" charset="0"/>
                <a:ea typeface="Tahoma"/>
                <a:cs typeface="Tahoma"/>
                <a:sym typeface="Tahoma"/>
              </a:rPr>
              <a:t>Intenção de Compra do consumidor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sz="1600" b="1" dirty="0">
                <a:solidFill>
                  <a:schemeClr val="tx1"/>
                </a:solidFill>
                <a:latin typeface="Montserrat" panose="00000500000000000000" pitchFamily="2" charset="0"/>
                <a:ea typeface="Tahoma"/>
                <a:cs typeface="Tahoma"/>
                <a:sym typeface="Tahoma"/>
              </a:rPr>
              <a:t>Conjuntura econômica e Cenário de Funding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r>
              <a:rPr lang="pt-BR" sz="1600" b="1" dirty="0">
                <a:solidFill>
                  <a:schemeClr val="tx1"/>
                </a:solidFill>
                <a:latin typeface="Montserrat" panose="00000500000000000000" pitchFamily="2" charset="0"/>
                <a:ea typeface="Tahoma"/>
                <a:cs typeface="Tahoma"/>
                <a:sym typeface="Tahoma"/>
              </a:rPr>
              <a:t>Panorama do mercado de loteamentos em MG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/>
            </a:pPr>
            <a:endParaRPr lang="pt-BR" sz="1600" b="1" dirty="0">
              <a:solidFill>
                <a:schemeClr val="tx1"/>
              </a:solidFill>
              <a:latin typeface="Montserrat" panose="00000500000000000000" pitchFamily="2" charset="0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817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B0280DE6-36F5-26F1-E186-B2E6EA005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4DF1B3B9-E57F-84B0-038C-920224DE0E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8422" y="265307"/>
            <a:ext cx="12363450" cy="107632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RENDA REAL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DF98B76-81A6-58E2-17CC-160A05C20C7C}"/>
              </a:ext>
            </a:extLst>
          </p:cNvPr>
          <p:cNvGraphicFramePr/>
          <p:nvPr/>
        </p:nvGraphicFramePr>
        <p:xfrm>
          <a:off x="92134" y="1870733"/>
          <a:ext cx="11901713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C0F33BED-E131-975B-D72F-1CD93E4B0BCE}"/>
              </a:ext>
            </a:extLst>
          </p:cNvPr>
          <p:cNvSpPr/>
          <p:nvPr/>
        </p:nvSpPr>
        <p:spPr>
          <a:xfrm>
            <a:off x="452437" y="1658757"/>
            <a:ext cx="4407407" cy="93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tx1"/>
                </a:solidFill>
              </a:rPr>
              <a:t>PNAD Contínua</a:t>
            </a:r>
          </a:p>
          <a:p>
            <a:r>
              <a:rPr lang="pt-BR" dirty="0">
                <a:solidFill>
                  <a:schemeClr val="tx1"/>
                </a:solidFill>
              </a:rPr>
              <a:t>Rendimento médio mensal real (R$ 1)</a:t>
            </a: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B3554F77-E56F-4271-9FED-D030120ABA86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7428B70-F1EE-49B4-A304-9CB384580B02}"/>
              </a:ext>
            </a:extLst>
          </p:cNvPr>
          <p:cNvSpPr txBox="1"/>
          <p:nvPr/>
        </p:nvSpPr>
        <p:spPr>
          <a:xfrm>
            <a:off x="5649638" y="5446326"/>
            <a:ext cx="6149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Fonte: IBGE</a:t>
            </a:r>
            <a:b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*Até novembro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F77600-63C8-F0F5-4E23-EC8DDF32395A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240A8E8-26BA-12C2-01D9-AD829E90B4D1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76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D98D6E60-AD5B-5BF9-A376-C4A231D3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1">
            <a:extLst>
              <a:ext uri="{FF2B5EF4-FFF2-40B4-BE49-F238E27FC236}">
                <a16:creationId xmlns:a16="http://schemas.microsoft.com/office/drawing/2014/main" id="{5A3BD888-ADE3-C704-E7EA-CD9AA976C7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2437" y="264930"/>
            <a:ext cx="12363450" cy="107632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SELIC E IPCA (%)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A45BEFA-13CB-CC7E-6B45-FF3B66C43432}"/>
              </a:ext>
            </a:extLst>
          </p:cNvPr>
          <p:cNvGraphicFramePr/>
          <p:nvPr/>
        </p:nvGraphicFramePr>
        <p:xfrm>
          <a:off x="261257" y="1446028"/>
          <a:ext cx="11698514" cy="43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F455D39A-7AAD-42A6-B02D-D4BC781D0F96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EEF5CE-25C7-4508-B702-9F405C30BFF1}"/>
              </a:ext>
            </a:extLst>
          </p:cNvPr>
          <p:cNvSpPr txBox="1"/>
          <p:nvPr/>
        </p:nvSpPr>
        <p:spPr>
          <a:xfrm>
            <a:off x="5649638" y="5531075"/>
            <a:ext cx="6149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Fonte: IBGE, BCB, BOLETIM FOCUS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EF6DE0-AA75-6D6F-2DD9-816560A52799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80F417-E1D3-DA31-0C6C-3A5BE7B8B401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75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77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A21110F-730D-D0CF-D825-AA5E6096C01C}"/>
              </a:ext>
            </a:extLst>
          </p:cNvPr>
          <p:cNvSpPr/>
          <p:nvPr/>
        </p:nvSpPr>
        <p:spPr>
          <a:xfrm>
            <a:off x="2617443" y="2715894"/>
            <a:ext cx="6448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Tahoma" charset="0"/>
                <a:cs typeface="Tahoma" charset="0"/>
              </a:rPr>
              <a:t>ALVARÁS RESIDENCIAIS LIBERADOS</a:t>
            </a:r>
          </a:p>
        </p:txBody>
      </p:sp>
      <p:pic>
        <p:nvPicPr>
          <p:cNvPr id="4" name="Gráfico 2" descr="Início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C0F5A9D9-9FEC-8E2C-EF0E-B9866FF957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200" y="-1"/>
            <a:ext cx="526800" cy="5268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DB9B56-C992-4BF0-8185-9B13535DAC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81280" y="-45720"/>
            <a:ext cx="12273280" cy="69037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D1908C-4355-48FE-AF6B-4AD51284A618}"/>
              </a:ext>
            </a:extLst>
          </p:cNvPr>
          <p:cNvSpPr txBox="1"/>
          <p:nvPr/>
        </p:nvSpPr>
        <p:spPr>
          <a:xfrm>
            <a:off x="471057" y="2300395"/>
            <a:ext cx="54928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O mercado de loteamentos em</a:t>
            </a:r>
          </a:p>
          <a:p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Minas Gerais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D30D3-C745-99CB-226E-B25E7595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1B57B7F-6421-F69F-85F8-324038E3F24E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B4FDE5-CB10-5349-FD1D-1A01787D7C9E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F35DEF-2BBB-4AA3-86BE-42FE36470DA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31684034-C0BD-3822-8454-65868CB32D0C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CIDADES MAPEADAS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D87BB7F-99C0-7A29-3BA0-C7701D64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10434" y="1617054"/>
            <a:ext cx="5800724" cy="39338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C065FD-AC02-F93A-DA9C-B8670DC0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67" y="1617054"/>
            <a:ext cx="5800000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3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C5362-CD17-AC9F-B66D-DEFC108D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6AB423-D1C7-796A-CECE-566C78073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7887A5-7635-9CA9-62E1-DCB8F89290DC}"/>
              </a:ext>
            </a:extLst>
          </p:cNvPr>
          <p:cNvSpPr txBox="1"/>
          <p:nvPr/>
        </p:nvSpPr>
        <p:spPr>
          <a:xfrm>
            <a:off x="2807368" y="2849040"/>
            <a:ext cx="657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LANÇAMENTOS</a:t>
            </a:r>
          </a:p>
        </p:txBody>
      </p:sp>
    </p:spTree>
    <p:extLst>
      <p:ext uri="{BB962C8B-B14F-4D97-AF65-F5344CB8AC3E}">
        <p14:creationId xmlns:p14="http://schemas.microsoft.com/office/powerpoint/2010/main" val="418584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0EE11-B9B6-205C-BA36-F2FC54082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57C2F31-9598-2A0E-5461-50199F39A4C4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C9F06A8-EDD5-803A-5472-1D7A8340DF4B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7D3384-44C0-6F7D-B1A5-007736F0DD2A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B29A523C-71AE-E1EE-356E-DB5F9F3D42A9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COMPARATIVO LOTES LANÇADOS - TRIMESTRE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392E66-80C8-A52C-D85F-AA57F4CB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3475" y="2287222"/>
            <a:ext cx="10565049" cy="22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5D10D-3C81-03B6-56F0-3CB74454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CEDB40D-BDC8-7985-9750-49585A0B0E89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2B8076-425C-5A29-AEC9-C155B8050621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E8D0872-C53C-4F07-933C-D9EB69122C23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199F55A6-1382-24F2-46C5-E60DA0ADAF1C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COMPARATIVO LOTES LANÇADOS - ANUAL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0FB4FB-943C-CF6A-2242-685DA14F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842" y="2287223"/>
            <a:ext cx="10565044" cy="22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A4D6-1978-E78C-5892-9E3C753F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A708A03C-3944-9F64-F585-6F48190CC450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E15F2B-BADB-7C41-F4A0-E3DB62A49AF3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438D195-13C1-CCF8-34FB-547FDDD27CD5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85A43FE7-EA79-6724-85AA-CA4931771D30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LOTES LANÇADOS POR TRIMESTRE</a:t>
            </a:r>
          </a:p>
        </p:txBody>
      </p:sp>
      <p:pic>
        <p:nvPicPr>
          <p:cNvPr id="7" name="Imagem 11">
            <a:extLst>
              <a:ext uri="{FF2B5EF4-FFF2-40B4-BE49-F238E27FC236}">
                <a16:creationId xmlns:a16="http://schemas.microsoft.com/office/drawing/2014/main" id="{80A27FC9-FD01-7FA5-086A-1B27BEE0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6426" y="2291650"/>
            <a:ext cx="11083636" cy="3372697"/>
          </a:xfrm>
          <a:prstGeom prst="rect">
            <a:avLst/>
          </a:prstGeom>
        </p:spPr>
      </p:pic>
      <p:cxnSp>
        <p:nvCxnSpPr>
          <p:cNvPr id="8" name="Conector de seta reta 4">
            <a:extLst>
              <a:ext uri="{FF2B5EF4-FFF2-40B4-BE49-F238E27FC236}">
                <a16:creationId xmlns:a16="http://schemas.microsoft.com/office/drawing/2014/main" id="{A008C6E1-0463-30B4-0483-9F4A29640491}"/>
              </a:ext>
            </a:extLst>
          </p:cNvPr>
          <p:cNvCxnSpPr>
            <a:cxnSpLocks/>
          </p:cNvCxnSpPr>
          <p:nvPr/>
        </p:nvCxnSpPr>
        <p:spPr>
          <a:xfrm>
            <a:off x="8361872" y="5131342"/>
            <a:ext cx="2774198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5">
            <a:extLst>
              <a:ext uri="{FF2B5EF4-FFF2-40B4-BE49-F238E27FC236}">
                <a16:creationId xmlns:a16="http://schemas.microsoft.com/office/drawing/2014/main" id="{5CF10477-C6EE-3107-1EE5-D819BE87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6246" y="4824457"/>
            <a:ext cx="645832" cy="3068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193" tIns="45596" rIns="91193" bIns="45596">
            <a:spAutoFit/>
          </a:bodyPr>
          <a:lstStyle>
            <a:defPPr>
              <a:defRPr lang="pt-BR"/>
            </a:defPPr>
            <a:lvl1pPr>
              <a:defRPr sz="14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1396" b="1" dirty="0"/>
              <a:t>+27%</a:t>
            </a:r>
          </a:p>
        </p:txBody>
      </p:sp>
      <p:sp>
        <p:nvSpPr>
          <p:cNvPr id="10" name="Retângulo: Cantos Arredondados 8">
            <a:extLst>
              <a:ext uri="{FF2B5EF4-FFF2-40B4-BE49-F238E27FC236}">
                <a16:creationId xmlns:a16="http://schemas.microsoft.com/office/drawing/2014/main" id="{E8D05368-E1F9-C162-AB0A-EBDFC58B7102}"/>
              </a:ext>
            </a:extLst>
          </p:cNvPr>
          <p:cNvSpPr/>
          <p:nvPr/>
        </p:nvSpPr>
        <p:spPr>
          <a:xfrm>
            <a:off x="1698385" y="1711675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</a:p>
          <a:p>
            <a:pPr algn="ctr"/>
            <a:r>
              <a:rPr lang="pt-BR" sz="1200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12.795 lotes lançados</a:t>
            </a:r>
          </a:p>
        </p:txBody>
      </p:sp>
      <p:sp>
        <p:nvSpPr>
          <p:cNvPr id="11" name="Retângulo: Cantos Arredondados 9">
            <a:extLst>
              <a:ext uri="{FF2B5EF4-FFF2-40B4-BE49-F238E27FC236}">
                <a16:creationId xmlns:a16="http://schemas.microsoft.com/office/drawing/2014/main" id="{A3D46026-6320-D330-D5C2-8AC0F24C1421}"/>
              </a:ext>
            </a:extLst>
          </p:cNvPr>
          <p:cNvSpPr/>
          <p:nvPr/>
        </p:nvSpPr>
        <p:spPr>
          <a:xfrm>
            <a:off x="3982608" y="1711675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pPr algn="ctr"/>
            <a:r>
              <a:rPr lang="pt-BR" sz="1200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11.505 lotes lançados</a:t>
            </a:r>
          </a:p>
        </p:txBody>
      </p:sp>
      <p:sp>
        <p:nvSpPr>
          <p:cNvPr id="12" name="Retângulo: Cantos Arredondados 12">
            <a:extLst>
              <a:ext uri="{FF2B5EF4-FFF2-40B4-BE49-F238E27FC236}">
                <a16:creationId xmlns:a16="http://schemas.microsoft.com/office/drawing/2014/main" id="{6E4BCBBF-348F-922D-A9C1-45EF0918FD6F}"/>
              </a:ext>
            </a:extLst>
          </p:cNvPr>
          <p:cNvSpPr/>
          <p:nvPr/>
        </p:nvSpPr>
        <p:spPr>
          <a:xfrm>
            <a:off x="6257582" y="1711114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/>
            <a:r>
              <a:rPr lang="pt-BR" sz="1200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10.074 lotes lançados</a:t>
            </a:r>
          </a:p>
        </p:txBody>
      </p:sp>
      <p:sp>
        <p:nvSpPr>
          <p:cNvPr id="13" name="Retângulo: Cantos Arredondados 6">
            <a:extLst>
              <a:ext uri="{FF2B5EF4-FFF2-40B4-BE49-F238E27FC236}">
                <a16:creationId xmlns:a16="http://schemas.microsoft.com/office/drawing/2014/main" id="{DE4D4D30-8364-D836-6184-09A72303830E}"/>
              </a:ext>
            </a:extLst>
          </p:cNvPr>
          <p:cNvSpPr/>
          <p:nvPr/>
        </p:nvSpPr>
        <p:spPr>
          <a:xfrm>
            <a:off x="8445406" y="1711114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2025</a:t>
            </a:r>
          </a:p>
          <a:p>
            <a:pPr algn="ctr"/>
            <a:r>
              <a:rPr lang="pt-BR" sz="1200" dirty="0">
                <a:latin typeface="Montserrat" pitchFamily="2" charset="77"/>
                <a:ea typeface="Tahoma" panose="020B0604030504040204" pitchFamily="34" charset="0"/>
                <a:cs typeface="Tahoma" panose="020B0604030504040204" pitchFamily="34" charset="0"/>
              </a:rPr>
              <a:t>8.983 lotes lançados</a:t>
            </a:r>
          </a:p>
        </p:txBody>
      </p:sp>
    </p:spTree>
    <p:extLst>
      <p:ext uri="{BB962C8B-B14F-4D97-AF65-F5344CB8AC3E}">
        <p14:creationId xmlns:p14="http://schemas.microsoft.com/office/powerpoint/2010/main" val="255407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1616C-149B-8E81-C9B1-0F7E9062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460958A-71BA-1995-13B9-E17731AF1FEE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9D77B0-B743-7531-B81E-FBE280BB85D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8E5032E-F58B-CEC9-7C8B-B0E51EBF9E17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4F5A5166-606F-1ACD-2F5C-A9FDC97C1BEB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LOTES LANÇADOS, </a:t>
            </a: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POR TIPO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2E3525"/>
              </a:solidFill>
              <a:effectLst/>
              <a:uLnTx/>
              <a:uFillTx/>
              <a:latin typeface="Montserrat" pitchFamily="2" charset="77"/>
              <a:ea typeface="Tahoma"/>
              <a:cs typeface="Tahoma"/>
              <a:sym typeface="Tahoma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D4F7CF53-F235-5A02-A7EB-E27CD3892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4182" y="2003326"/>
            <a:ext cx="11083636" cy="31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99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CB5D0-9D82-5470-4A55-99F902E21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A80856E4-DC9B-9216-9B94-D1157C8DCCE1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C3F893-CC29-87EC-04F6-0E412EA42EF5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9300CB-393F-7129-2ED4-318CA151304A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F97F6DA0-2726-15C2-EFEA-BBABB872F92E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VGL (em </a:t>
            </a:r>
            <a:r>
              <a:rPr lang="pt-BR" sz="2400" b="1" dirty="0" err="1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R</a:t>
            </a: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$ milhões) por trimestre</a:t>
            </a:r>
          </a:p>
        </p:txBody>
      </p:sp>
      <p:cxnSp>
        <p:nvCxnSpPr>
          <p:cNvPr id="7" name="Conector de seta reta 4">
            <a:extLst>
              <a:ext uri="{FF2B5EF4-FFF2-40B4-BE49-F238E27FC236}">
                <a16:creationId xmlns:a16="http://schemas.microsoft.com/office/drawing/2014/main" id="{ADF769B1-7BD6-8D12-8E8D-93AEE2C76ACE}"/>
              </a:ext>
            </a:extLst>
          </p:cNvPr>
          <p:cNvCxnSpPr>
            <a:cxnSpLocks/>
          </p:cNvCxnSpPr>
          <p:nvPr/>
        </p:nvCxnSpPr>
        <p:spPr>
          <a:xfrm>
            <a:off x="8844745" y="5083378"/>
            <a:ext cx="273743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5">
            <a:extLst>
              <a:ext uri="{FF2B5EF4-FFF2-40B4-BE49-F238E27FC236}">
                <a16:creationId xmlns:a16="http://schemas.microsoft.com/office/drawing/2014/main" id="{92377CA1-C964-6E07-FA9B-5A6BE544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53" y="4764314"/>
            <a:ext cx="745218" cy="3068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193" tIns="45596" rIns="91193" bIns="45596">
            <a:spAutoFit/>
          </a:bodyPr>
          <a:lstStyle>
            <a:defPPr>
              <a:defRPr lang="pt-BR"/>
            </a:defPPr>
            <a:lvl1pPr>
              <a:defRPr sz="14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1396" b="1" dirty="0"/>
              <a:t>+101%</a:t>
            </a:r>
          </a:p>
        </p:txBody>
      </p:sp>
      <p:sp>
        <p:nvSpPr>
          <p:cNvPr id="11" name="Retângulo: Cantos Arredondados 5">
            <a:extLst>
              <a:ext uri="{FF2B5EF4-FFF2-40B4-BE49-F238E27FC236}">
                <a16:creationId xmlns:a16="http://schemas.microsoft.com/office/drawing/2014/main" id="{1EA3D121-4151-FED9-46C3-9EAFAEB87537}"/>
              </a:ext>
            </a:extLst>
          </p:cNvPr>
          <p:cNvSpPr/>
          <p:nvPr/>
        </p:nvSpPr>
        <p:spPr>
          <a:xfrm>
            <a:off x="764569" y="2219832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itchFamily="2" charset="77"/>
              </a:rPr>
              <a:t>2022</a:t>
            </a:r>
            <a:endParaRPr lang="pt-BR" dirty="0">
              <a:latin typeface="Montserrat" pitchFamily="2" charset="77"/>
            </a:endParaRPr>
          </a:p>
          <a:p>
            <a:pPr algn="ctr"/>
            <a:r>
              <a:rPr lang="pt-BR" dirty="0">
                <a:latin typeface="Montserrat" pitchFamily="2" charset="77"/>
              </a:rPr>
              <a:t>R$ 2.676</a:t>
            </a:r>
          </a:p>
        </p:txBody>
      </p:sp>
      <p:sp>
        <p:nvSpPr>
          <p:cNvPr id="12" name="Retângulo: Cantos Arredondados 6">
            <a:extLst>
              <a:ext uri="{FF2B5EF4-FFF2-40B4-BE49-F238E27FC236}">
                <a16:creationId xmlns:a16="http://schemas.microsoft.com/office/drawing/2014/main" id="{3775F08C-58D4-D9E2-2B0F-83CC9F9C5B1E}"/>
              </a:ext>
            </a:extLst>
          </p:cNvPr>
          <p:cNvSpPr/>
          <p:nvPr/>
        </p:nvSpPr>
        <p:spPr>
          <a:xfrm>
            <a:off x="3629811" y="2219832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itchFamily="2" charset="77"/>
              </a:rPr>
              <a:t>2023</a:t>
            </a:r>
            <a:endParaRPr lang="pt-BR" dirty="0">
              <a:latin typeface="Montserrat" pitchFamily="2" charset="77"/>
            </a:endParaRPr>
          </a:p>
          <a:p>
            <a:pPr algn="ctr"/>
            <a:r>
              <a:rPr lang="pt-BR" dirty="0">
                <a:latin typeface="Montserrat" pitchFamily="2" charset="77"/>
              </a:rPr>
              <a:t>R$ 2.791</a:t>
            </a:r>
          </a:p>
        </p:txBody>
      </p:sp>
      <p:sp>
        <p:nvSpPr>
          <p:cNvPr id="13" name="Retângulo: Cantos Arredondados 13">
            <a:extLst>
              <a:ext uri="{FF2B5EF4-FFF2-40B4-BE49-F238E27FC236}">
                <a16:creationId xmlns:a16="http://schemas.microsoft.com/office/drawing/2014/main" id="{A175FFD6-9D7F-024D-D6AF-44D424159607}"/>
              </a:ext>
            </a:extLst>
          </p:cNvPr>
          <p:cNvSpPr/>
          <p:nvPr/>
        </p:nvSpPr>
        <p:spPr>
          <a:xfrm>
            <a:off x="6326225" y="2213795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itchFamily="2" charset="77"/>
              </a:rPr>
              <a:t>2024</a:t>
            </a:r>
            <a:endParaRPr lang="pt-BR" dirty="0">
              <a:latin typeface="Montserrat" pitchFamily="2" charset="77"/>
            </a:endParaRPr>
          </a:p>
          <a:p>
            <a:pPr algn="ctr"/>
            <a:r>
              <a:rPr lang="pt-BR" dirty="0">
                <a:latin typeface="Montserrat" pitchFamily="2" charset="77"/>
              </a:rPr>
              <a:t>R$ 2.308</a:t>
            </a:r>
          </a:p>
        </p:txBody>
      </p:sp>
      <p:sp>
        <p:nvSpPr>
          <p:cNvPr id="14" name="Retângulo: Cantos Arredondados 2">
            <a:extLst>
              <a:ext uri="{FF2B5EF4-FFF2-40B4-BE49-F238E27FC236}">
                <a16:creationId xmlns:a16="http://schemas.microsoft.com/office/drawing/2014/main" id="{5A4520D6-B6FE-F451-DD35-F71B3FE24E5D}"/>
              </a:ext>
            </a:extLst>
          </p:cNvPr>
          <p:cNvSpPr/>
          <p:nvPr/>
        </p:nvSpPr>
        <p:spPr>
          <a:xfrm>
            <a:off x="9022639" y="2213795"/>
            <a:ext cx="2100674" cy="58053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Montserrat" pitchFamily="2" charset="77"/>
              </a:rPr>
              <a:t>2025</a:t>
            </a:r>
            <a:endParaRPr lang="pt-BR" dirty="0">
              <a:latin typeface="Montserrat" pitchFamily="2" charset="77"/>
            </a:endParaRPr>
          </a:p>
          <a:p>
            <a:pPr algn="ctr"/>
            <a:r>
              <a:rPr lang="pt-BR" dirty="0">
                <a:latin typeface="Montserrat" pitchFamily="2" charset="77"/>
              </a:rPr>
              <a:t>R$ 3.410</a:t>
            </a:r>
          </a:p>
        </p:txBody>
      </p:sp>
      <p:pic>
        <p:nvPicPr>
          <p:cNvPr id="15" name="Imagem 11">
            <a:extLst>
              <a:ext uri="{FF2B5EF4-FFF2-40B4-BE49-F238E27FC236}">
                <a16:creationId xmlns:a16="http://schemas.microsoft.com/office/drawing/2014/main" id="{3F4D2730-1C2D-FD40-E259-3F9663AB8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2401" y="2791882"/>
            <a:ext cx="12191997" cy="2993764"/>
          </a:xfrm>
          <a:prstGeom prst="rect">
            <a:avLst/>
          </a:prstGeom>
        </p:spPr>
      </p:pic>
      <p:cxnSp>
        <p:nvCxnSpPr>
          <p:cNvPr id="16" name="Conector de seta reta 4">
            <a:extLst>
              <a:ext uri="{FF2B5EF4-FFF2-40B4-BE49-F238E27FC236}">
                <a16:creationId xmlns:a16="http://schemas.microsoft.com/office/drawing/2014/main" id="{47E4F4FB-33E1-0C13-749A-CE17CC3D253D}"/>
              </a:ext>
            </a:extLst>
          </p:cNvPr>
          <p:cNvCxnSpPr>
            <a:cxnSpLocks/>
          </p:cNvCxnSpPr>
          <p:nvPr/>
        </p:nvCxnSpPr>
        <p:spPr>
          <a:xfrm>
            <a:off x="8997145" y="5235778"/>
            <a:ext cx="273743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5">
            <a:extLst>
              <a:ext uri="{FF2B5EF4-FFF2-40B4-BE49-F238E27FC236}">
                <a16:creationId xmlns:a16="http://schemas.microsoft.com/office/drawing/2014/main" id="{E735B46A-F0BA-83DE-9481-47F98A91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53" y="4916714"/>
            <a:ext cx="711556" cy="3068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91193" tIns="45596" rIns="91193" bIns="45596">
            <a:spAutoFit/>
          </a:bodyPr>
          <a:lstStyle>
            <a:defPPr>
              <a:defRPr lang="pt-BR"/>
            </a:defPPr>
            <a:lvl1pPr>
              <a:defRPr sz="14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altLang="pt-BR" sz="1396" b="1" dirty="0">
                <a:latin typeface="Montserrat" pitchFamily="2" charset="77"/>
              </a:rPr>
              <a:t>+101%</a:t>
            </a:r>
          </a:p>
        </p:txBody>
      </p:sp>
    </p:spTree>
    <p:extLst>
      <p:ext uri="{BB962C8B-B14F-4D97-AF65-F5344CB8AC3E}">
        <p14:creationId xmlns:p14="http://schemas.microsoft.com/office/powerpoint/2010/main" val="126248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rot="10800000" flipH="1">
            <a:off x="-34707" y="0"/>
            <a:ext cx="12226707" cy="6130343"/>
          </a:xfrm>
          <a:custGeom>
            <a:avLst/>
            <a:gdLst/>
            <a:ahLst/>
            <a:cxnLst/>
            <a:rect l="l" t="t" r="r" b="b"/>
            <a:pathLst>
              <a:path w="21264297" h="11955330" extrusionOk="0">
                <a:moveTo>
                  <a:pt x="0" y="11955329"/>
                </a:moveTo>
                <a:lnTo>
                  <a:pt x="21264297" y="11955329"/>
                </a:lnTo>
                <a:lnTo>
                  <a:pt x="21264297" y="0"/>
                </a:lnTo>
                <a:lnTo>
                  <a:pt x="0" y="0"/>
                </a:lnTo>
                <a:lnTo>
                  <a:pt x="0" y="1195532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958" t="10312" b="-32273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-34707" y="0"/>
            <a:ext cx="12226707" cy="2730739"/>
          </a:xfrm>
          <a:custGeom>
            <a:avLst/>
            <a:gdLst/>
            <a:ahLst/>
            <a:cxnLst/>
            <a:rect l="l" t="t" r="r" b="b"/>
            <a:pathLst>
              <a:path w="21212236" h="24022743" extrusionOk="0">
                <a:moveTo>
                  <a:pt x="0" y="0"/>
                </a:moveTo>
                <a:lnTo>
                  <a:pt x="21212236" y="0"/>
                </a:lnTo>
                <a:lnTo>
                  <a:pt x="21212236" y="24022743"/>
                </a:lnTo>
                <a:lnTo>
                  <a:pt x="0" y="24022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1000"/>
            </a:blip>
            <a:stretch>
              <a:fillRect l="-14344" t="-29090" r="-14099" b="2909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5"/>
          <p:cNvGrpSpPr/>
          <p:nvPr/>
        </p:nvGrpSpPr>
        <p:grpSpPr>
          <a:xfrm>
            <a:off x="-152400" y="2202962"/>
            <a:ext cx="12344400" cy="4655039"/>
            <a:chOff x="0" y="-38100"/>
            <a:chExt cx="4816593" cy="2211367"/>
          </a:xfrm>
        </p:grpSpPr>
        <p:sp>
          <p:nvSpPr>
            <p:cNvPr id="97" name="Google Shape;97;p15"/>
            <p:cNvSpPr/>
            <p:nvPr/>
          </p:nvSpPr>
          <p:spPr>
            <a:xfrm>
              <a:off x="0" y="0"/>
              <a:ext cx="4816592" cy="2173267"/>
            </a:xfrm>
            <a:custGeom>
              <a:avLst/>
              <a:gdLst/>
              <a:ahLst/>
              <a:cxnLst/>
              <a:rect l="l" t="t" r="r" b="b"/>
              <a:pathLst>
                <a:path w="4816592" h="2173267" extrusionOk="0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2151677"/>
                  </a:lnTo>
                  <a:cubicBezTo>
                    <a:pt x="4816592" y="2163601"/>
                    <a:pt x="4806926" y="2173267"/>
                    <a:pt x="4795002" y="2173267"/>
                  </a:cubicBezTo>
                  <a:lnTo>
                    <a:pt x="21590" y="2173267"/>
                  </a:lnTo>
                  <a:cubicBezTo>
                    <a:pt x="9666" y="2173267"/>
                    <a:pt x="0" y="2163601"/>
                    <a:pt x="0" y="2151677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 txBox="1"/>
            <p:nvPr/>
          </p:nvSpPr>
          <p:spPr>
            <a:xfrm>
              <a:off x="0" y="-38100"/>
              <a:ext cx="4816593" cy="2211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>
                <a:lnSpc>
                  <a:spcPct val="108833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1181762" y="3085654"/>
            <a:ext cx="2606915" cy="1804386"/>
            <a:chOff x="0" y="-38100"/>
            <a:chExt cx="827155" cy="572519"/>
          </a:xfrm>
        </p:grpSpPr>
        <p:sp>
          <p:nvSpPr>
            <p:cNvPr id="100" name="Google Shape;100;p15">
              <a:hlinkClick r:id="rId5"/>
            </p:cNvPr>
            <p:cNvSpPr/>
            <p:nvPr/>
          </p:nvSpPr>
          <p:spPr>
            <a:xfrm>
              <a:off x="0" y="0"/>
              <a:ext cx="827155" cy="534419"/>
            </a:xfrm>
            <a:custGeom>
              <a:avLst/>
              <a:gdLst/>
              <a:ahLst/>
              <a:cxnLst/>
              <a:rect l="l" t="t" r="r" b="b"/>
              <a:pathLst>
                <a:path w="827155" h="534419" extrusionOk="0">
                  <a:moveTo>
                    <a:pt x="100972" y="0"/>
                  </a:moveTo>
                  <a:lnTo>
                    <a:pt x="726183" y="0"/>
                  </a:lnTo>
                  <a:cubicBezTo>
                    <a:pt x="752962" y="0"/>
                    <a:pt x="778645" y="10638"/>
                    <a:pt x="797581" y="29574"/>
                  </a:cubicBezTo>
                  <a:cubicBezTo>
                    <a:pt x="816517" y="48510"/>
                    <a:pt x="827155" y="74193"/>
                    <a:pt x="827155" y="100972"/>
                  </a:cubicBezTo>
                  <a:lnTo>
                    <a:pt x="827155" y="433447"/>
                  </a:lnTo>
                  <a:cubicBezTo>
                    <a:pt x="827155" y="489212"/>
                    <a:pt x="781948" y="534419"/>
                    <a:pt x="726183" y="534419"/>
                  </a:cubicBezTo>
                  <a:lnTo>
                    <a:pt x="100972" y="534419"/>
                  </a:lnTo>
                  <a:cubicBezTo>
                    <a:pt x="45207" y="534419"/>
                    <a:pt x="0" y="489212"/>
                    <a:pt x="0" y="433447"/>
                  </a:cubicBezTo>
                  <a:lnTo>
                    <a:pt x="0" y="100972"/>
                  </a:lnTo>
                  <a:cubicBezTo>
                    <a:pt x="0" y="45207"/>
                    <a:pt x="45207" y="0"/>
                    <a:pt x="100972" y="0"/>
                  </a:cubicBezTo>
                  <a:close/>
                </a:path>
              </a:pathLst>
            </a:custGeom>
            <a:solidFill>
              <a:srgbClr val="5B7537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0" y="-38100"/>
              <a:ext cx="827155" cy="572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08833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5"/>
          <p:cNvSpPr/>
          <p:nvPr/>
        </p:nvSpPr>
        <p:spPr>
          <a:xfrm>
            <a:off x="1135674" y="3738944"/>
            <a:ext cx="2653003" cy="702837"/>
          </a:xfrm>
          <a:custGeom>
            <a:avLst/>
            <a:gdLst/>
            <a:ahLst/>
            <a:cxnLst/>
            <a:rect l="l" t="t" r="r" b="b"/>
            <a:pathLst>
              <a:path w="3979505" h="1054255" extrusionOk="0">
                <a:moveTo>
                  <a:pt x="0" y="0"/>
                </a:moveTo>
                <a:lnTo>
                  <a:pt x="3979505" y="0"/>
                </a:lnTo>
                <a:lnTo>
                  <a:pt x="3979505" y="1054255"/>
                </a:lnTo>
                <a:lnTo>
                  <a:pt x="0" y="1054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37525" b="-139918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 rot="1063086">
            <a:off x="3391092" y="4701859"/>
            <a:ext cx="473410" cy="376361"/>
          </a:xfrm>
          <a:custGeom>
            <a:avLst/>
            <a:gdLst/>
            <a:ahLst/>
            <a:cxnLst/>
            <a:rect l="l" t="t" r="r" b="b"/>
            <a:pathLst>
              <a:path w="710115" h="564542" extrusionOk="0">
                <a:moveTo>
                  <a:pt x="0" y="0"/>
                </a:moveTo>
                <a:lnTo>
                  <a:pt x="710116" y="0"/>
                </a:lnTo>
                <a:lnTo>
                  <a:pt x="710116" y="564542"/>
                </a:lnTo>
                <a:lnTo>
                  <a:pt x="0" y="5645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594655" y="849102"/>
            <a:ext cx="3132921" cy="974339"/>
          </a:xfrm>
          <a:custGeom>
            <a:avLst/>
            <a:gdLst/>
            <a:ahLst/>
            <a:cxnLst/>
            <a:rect l="l" t="t" r="r" b="b"/>
            <a:pathLst>
              <a:path w="4699382" h="1461508" extrusionOk="0">
                <a:moveTo>
                  <a:pt x="0" y="0"/>
                </a:moveTo>
                <a:lnTo>
                  <a:pt x="4699382" y="0"/>
                </a:lnTo>
                <a:lnTo>
                  <a:pt x="4699382" y="1461507"/>
                </a:lnTo>
                <a:lnTo>
                  <a:pt x="0" y="1461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>
            <a:hlinkClick r:id="rId9"/>
          </p:cNvPr>
          <p:cNvSpPr/>
          <p:nvPr/>
        </p:nvSpPr>
        <p:spPr>
          <a:xfrm>
            <a:off x="1377080" y="6034789"/>
            <a:ext cx="223981" cy="223981"/>
          </a:xfrm>
          <a:custGeom>
            <a:avLst/>
            <a:gdLst/>
            <a:ahLst/>
            <a:cxnLst/>
            <a:rect l="l" t="t" r="r" b="b"/>
            <a:pathLst>
              <a:path w="335971" h="335971" extrusionOk="0">
                <a:moveTo>
                  <a:pt x="0" y="0"/>
                </a:moveTo>
                <a:lnTo>
                  <a:pt x="335971" y="0"/>
                </a:lnTo>
                <a:lnTo>
                  <a:pt x="335971" y="335971"/>
                </a:lnTo>
                <a:lnTo>
                  <a:pt x="0" y="335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5"/>
          <p:cNvGrpSpPr/>
          <p:nvPr/>
        </p:nvGrpSpPr>
        <p:grpSpPr>
          <a:xfrm>
            <a:off x="4724994" y="3085653"/>
            <a:ext cx="2697677" cy="3266139"/>
            <a:chOff x="0" y="-240157"/>
            <a:chExt cx="5395354" cy="6532279"/>
          </a:xfrm>
        </p:grpSpPr>
        <p:grpSp>
          <p:nvGrpSpPr>
            <p:cNvPr id="107" name="Google Shape;107;p15"/>
            <p:cNvGrpSpPr/>
            <p:nvPr/>
          </p:nvGrpSpPr>
          <p:grpSpPr>
            <a:xfrm>
              <a:off x="0" y="-240157"/>
              <a:ext cx="5213829" cy="3608773"/>
              <a:chOff x="0" y="-38100"/>
              <a:chExt cx="827155" cy="572519"/>
            </a:xfrm>
          </p:grpSpPr>
          <p:sp>
            <p:nvSpPr>
              <p:cNvPr id="108" name="Google Shape;108;p15">
                <a:hlinkClick r:id="rId11"/>
              </p:cNvPr>
              <p:cNvSpPr/>
              <p:nvPr/>
            </p:nvSpPr>
            <p:spPr>
              <a:xfrm>
                <a:off x="0" y="0"/>
                <a:ext cx="827155" cy="534419"/>
              </a:xfrm>
              <a:custGeom>
                <a:avLst/>
                <a:gdLst/>
                <a:ahLst/>
                <a:cxnLst/>
                <a:rect l="l" t="t" r="r" b="b"/>
                <a:pathLst>
                  <a:path w="827155" h="534419" extrusionOk="0">
                    <a:moveTo>
                      <a:pt x="100972" y="0"/>
                    </a:moveTo>
                    <a:lnTo>
                      <a:pt x="726183" y="0"/>
                    </a:lnTo>
                    <a:cubicBezTo>
                      <a:pt x="752962" y="0"/>
                      <a:pt x="778645" y="10638"/>
                      <a:pt x="797581" y="29574"/>
                    </a:cubicBezTo>
                    <a:cubicBezTo>
                      <a:pt x="816517" y="48510"/>
                      <a:pt x="827155" y="74193"/>
                      <a:pt x="827155" y="100972"/>
                    </a:cubicBezTo>
                    <a:lnTo>
                      <a:pt x="827155" y="433447"/>
                    </a:lnTo>
                    <a:cubicBezTo>
                      <a:pt x="827155" y="489212"/>
                      <a:pt x="781948" y="534419"/>
                      <a:pt x="726183" y="534419"/>
                    </a:cubicBezTo>
                    <a:lnTo>
                      <a:pt x="100972" y="534419"/>
                    </a:lnTo>
                    <a:cubicBezTo>
                      <a:pt x="45207" y="534419"/>
                      <a:pt x="0" y="489212"/>
                      <a:pt x="0" y="433447"/>
                    </a:cubicBezTo>
                    <a:lnTo>
                      <a:pt x="0" y="100972"/>
                    </a:lnTo>
                    <a:cubicBezTo>
                      <a:pt x="0" y="45207"/>
                      <a:pt x="45207" y="0"/>
                      <a:pt x="100972" y="0"/>
                    </a:cubicBezTo>
                    <a:close/>
                  </a:path>
                </a:pathLst>
              </a:custGeom>
              <a:solidFill>
                <a:srgbClr val="5B7537"/>
              </a:solidFill>
              <a:ln>
                <a:noFill/>
              </a:ln>
            </p:spPr>
            <p:txBody>
              <a:bodyPr spcFirstLastPara="1" wrap="square" lIns="60950" tIns="30467" rIns="60950" bIns="30467" anchor="t" anchorCtr="0">
                <a:noAutofit/>
              </a:bodyPr>
              <a:lstStyle/>
              <a:p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5"/>
              <p:cNvSpPr txBox="1"/>
              <p:nvPr/>
            </p:nvSpPr>
            <p:spPr>
              <a:xfrm>
                <a:off x="0" y="-38100"/>
                <a:ext cx="827155" cy="5725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08833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15"/>
            <p:cNvSpPr/>
            <p:nvPr/>
          </p:nvSpPr>
          <p:spPr>
            <a:xfrm>
              <a:off x="612285" y="1066424"/>
              <a:ext cx="3989259" cy="1266590"/>
            </a:xfrm>
            <a:custGeom>
              <a:avLst/>
              <a:gdLst/>
              <a:ahLst/>
              <a:cxnLst/>
              <a:rect l="l" t="t" r="r" b="b"/>
              <a:pathLst>
                <a:path w="3989259" h="1266590" extrusionOk="0">
                  <a:moveTo>
                    <a:pt x="0" y="0"/>
                  </a:moveTo>
                  <a:lnTo>
                    <a:pt x="3989259" y="0"/>
                  </a:lnTo>
                  <a:lnTo>
                    <a:pt x="3989259" y="1266589"/>
                  </a:lnTo>
                  <a:lnTo>
                    <a:pt x="0" y="126658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324330" y="3781442"/>
              <a:ext cx="4823196" cy="2030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2012"/>
                </a:lnSpc>
              </a:pPr>
              <a:r>
                <a:rPr lang="en-US" sz="1666" b="1">
                  <a:solidFill>
                    <a:srgbClr val="455B27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Plataforma de georreferenciamento imobiliário</a:t>
              </a:r>
              <a:endParaRPr sz="933"/>
            </a:p>
          </p:txBody>
        </p:sp>
        <p:sp>
          <p:nvSpPr>
            <p:cNvPr id="112" name="Google Shape;112;p15"/>
            <p:cNvSpPr/>
            <p:nvPr/>
          </p:nvSpPr>
          <p:spPr>
            <a:xfrm rot="1063086">
              <a:off x="4420587" y="2992255"/>
              <a:ext cx="946821" cy="752722"/>
            </a:xfrm>
            <a:custGeom>
              <a:avLst/>
              <a:gdLst/>
              <a:ahLst/>
              <a:cxnLst/>
              <a:rect l="l" t="t" r="r" b="b"/>
              <a:pathLst>
                <a:path w="946821" h="752722" extrusionOk="0">
                  <a:moveTo>
                    <a:pt x="0" y="0"/>
                  </a:moveTo>
                  <a:lnTo>
                    <a:pt x="946820" y="0"/>
                  </a:lnTo>
                  <a:lnTo>
                    <a:pt x="946820" y="752722"/>
                  </a:lnTo>
                  <a:lnTo>
                    <a:pt x="0" y="7527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5">
              <a:hlinkClick r:id="rId9"/>
            </p:cNvPr>
            <p:cNvSpPr/>
            <p:nvPr/>
          </p:nvSpPr>
          <p:spPr>
            <a:xfrm>
              <a:off x="324330" y="5681784"/>
              <a:ext cx="447962" cy="447962"/>
            </a:xfrm>
            <a:custGeom>
              <a:avLst/>
              <a:gdLst/>
              <a:ahLst/>
              <a:cxnLst/>
              <a:rect l="l" t="t" r="r" b="b"/>
              <a:pathLst>
                <a:path w="447962" h="447962" extrusionOk="0">
                  <a:moveTo>
                    <a:pt x="0" y="0"/>
                  </a:moveTo>
                  <a:lnTo>
                    <a:pt x="447962" y="0"/>
                  </a:lnTo>
                  <a:lnTo>
                    <a:pt x="447962" y="447962"/>
                  </a:lnTo>
                  <a:lnTo>
                    <a:pt x="0" y="4479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 txBox="1"/>
            <p:nvPr/>
          </p:nvSpPr>
          <p:spPr>
            <a:xfrm>
              <a:off x="962792" y="5615398"/>
              <a:ext cx="4432562" cy="676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32012"/>
                </a:lnSpc>
              </a:pPr>
              <a:r>
                <a:rPr lang="en-US" sz="1666" u="sng">
                  <a:solidFill>
                    <a:schemeClr val="hlink"/>
                  </a:solidFill>
                  <a:latin typeface="Montserrat Medium"/>
                  <a:ea typeface="Montserrat Medium"/>
                  <a:cs typeface="Montserrat Medium"/>
                  <a:sym typeface="Montserrat Medium"/>
                  <a:hlinkClick r:id="rId9"/>
                </a:rPr>
                <a:t>(41) 3243-2880</a:t>
              </a:r>
              <a:endParaRPr sz="933"/>
            </a:p>
          </p:txBody>
        </p:sp>
      </p:grpSp>
      <p:sp>
        <p:nvSpPr>
          <p:cNvPr id="115" name="Google Shape;115;p15"/>
          <p:cNvSpPr txBox="1"/>
          <p:nvPr/>
        </p:nvSpPr>
        <p:spPr>
          <a:xfrm>
            <a:off x="1377079" y="5095854"/>
            <a:ext cx="2216280" cy="101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2012"/>
              </a:lnSpc>
            </a:pPr>
            <a:r>
              <a:rPr lang="en-US" sz="1666" b="1">
                <a:solidFill>
                  <a:srgbClr val="455B27"/>
                </a:solidFill>
                <a:latin typeface="Montserrat"/>
                <a:ea typeface="Montserrat"/>
                <a:cs typeface="Montserrat"/>
                <a:sym typeface="Montserrat"/>
              </a:rPr>
              <a:t>Inteligência estratégica para organizações</a:t>
            </a:r>
            <a:endParaRPr sz="933"/>
          </a:p>
        </p:txBody>
      </p:sp>
      <p:sp>
        <p:nvSpPr>
          <p:cNvPr id="116" name="Google Shape;116;p15"/>
          <p:cNvSpPr txBox="1"/>
          <p:nvPr/>
        </p:nvSpPr>
        <p:spPr>
          <a:xfrm>
            <a:off x="1694264" y="6010254"/>
            <a:ext cx="2216280" cy="3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2012"/>
              </a:lnSpc>
            </a:pPr>
            <a:r>
              <a:rPr lang="en-US" sz="1666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9"/>
              </a:rPr>
              <a:t>(41) 3243-2880</a:t>
            </a:r>
            <a:endParaRPr sz="933"/>
          </a:p>
        </p:txBody>
      </p:sp>
      <p:sp>
        <p:nvSpPr>
          <p:cNvPr id="117" name="Google Shape;117;p15">
            <a:hlinkClick r:id="rId13"/>
          </p:cNvPr>
          <p:cNvSpPr/>
          <p:nvPr/>
        </p:nvSpPr>
        <p:spPr>
          <a:xfrm>
            <a:off x="8470687" y="6034789"/>
            <a:ext cx="223981" cy="223981"/>
          </a:xfrm>
          <a:custGeom>
            <a:avLst/>
            <a:gdLst/>
            <a:ahLst/>
            <a:cxnLst/>
            <a:rect l="l" t="t" r="r" b="b"/>
            <a:pathLst>
              <a:path w="335971" h="335971" extrusionOk="0">
                <a:moveTo>
                  <a:pt x="0" y="0"/>
                </a:moveTo>
                <a:lnTo>
                  <a:pt x="335971" y="0"/>
                </a:lnTo>
                <a:lnTo>
                  <a:pt x="335971" y="335971"/>
                </a:lnTo>
                <a:lnTo>
                  <a:pt x="0" y="335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8275369" y="3085654"/>
            <a:ext cx="2606915" cy="1804386"/>
            <a:chOff x="0" y="-38100"/>
            <a:chExt cx="827155" cy="572519"/>
          </a:xfrm>
        </p:grpSpPr>
        <p:sp>
          <p:nvSpPr>
            <p:cNvPr id="119" name="Google Shape;119;p15">
              <a:hlinkClick r:id="rId14"/>
            </p:cNvPr>
            <p:cNvSpPr/>
            <p:nvPr/>
          </p:nvSpPr>
          <p:spPr>
            <a:xfrm>
              <a:off x="0" y="0"/>
              <a:ext cx="827155" cy="534419"/>
            </a:xfrm>
            <a:custGeom>
              <a:avLst/>
              <a:gdLst/>
              <a:ahLst/>
              <a:cxnLst/>
              <a:rect l="l" t="t" r="r" b="b"/>
              <a:pathLst>
                <a:path w="827155" h="534419" extrusionOk="0">
                  <a:moveTo>
                    <a:pt x="100972" y="0"/>
                  </a:moveTo>
                  <a:lnTo>
                    <a:pt x="726183" y="0"/>
                  </a:lnTo>
                  <a:cubicBezTo>
                    <a:pt x="752962" y="0"/>
                    <a:pt x="778645" y="10638"/>
                    <a:pt x="797581" y="29574"/>
                  </a:cubicBezTo>
                  <a:cubicBezTo>
                    <a:pt x="816517" y="48510"/>
                    <a:pt x="827155" y="74193"/>
                    <a:pt x="827155" y="100972"/>
                  </a:cubicBezTo>
                  <a:lnTo>
                    <a:pt x="827155" y="433447"/>
                  </a:lnTo>
                  <a:cubicBezTo>
                    <a:pt x="827155" y="489212"/>
                    <a:pt x="781948" y="534419"/>
                    <a:pt x="726183" y="534419"/>
                  </a:cubicBezTo>
                  <a:lnTo>
                    <a:pt x="100972" y="534419"/>
                  </a:lnTo>
                  <a:cubicBezTo>
                    <a:pt x="45207" y="534419"/>
                    <a:pt x="0" y="489212"/>
                    <a:pt x="0" y="433447"/>
                  </a:cubicBezTo>
                  <a:lnTo>
                    <a:pt x="0" y="100972"/>
                  </a:lnTo>
                  <a:cubicBezTo>
                    <a:pt x="0" y="45207"/>
                    <a:pt x="45207" y="0"/>
                    <a:pt x="100972" y="0"/>
                  </a:cubicBezTo>
                  <a:close/>
                </a:path>
              </a:pathLst>
            </a:custGeom>
            <a:solidFill>
              <a:srgbClr val="5B7537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38100"/>
              <a:ext cx="827155" cy="572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08833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 rot="1063086">
            <a:off x="10552364" y="4669082"/>
            <a:ext cx="473410" cy="376361"/>
          </a:xfrm>
          <a:custGeom>
            <a:avLst/>
            <a:gdLst/>
            <a:ahLst/>
            <a:cxnLst/>
            <a:rect l="l" t="t" r="r" b="b"/>
            <a:pathLst>
              <a:path w="710115" h="564542" extrusionOk="0">
                <a:moveTo>
                  <a:pt x="0" y="0"/>
                </a:moveTo>
                <a:lnTo>
                  <a:pt x="710116" y="0"/>
                </a:lnTo>
                <a:lnTo>
                  <a:pt x="710116" y="564541"/>
                </a:lnTo>
                <a:lnTo>
                  <a:pt x="0" y="5645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>
            <a:hlinkClick r:id="rId14"/>
          </p:cNvPr>
          <p:cNvSpPr/>
          <p:nvPr/>
        </p:nvSpPr>
        <p:spPr>
          <a:xfrm>
            <a:off x="8561041" y="3871537"/>
            <a:ext cx="2035573" cy="437648"/>
          </a:xfrm>
          <a:custGeom>
            <a:avLst/>
            <a:gdLst/>
            <a:ahLst/>
            <a:cxnLst/>
            <a:rect l="l" t="t" r="r" b="b"/>
            <a:pathLst>
              <a:path w="3053360" h="656472" extrusionOk="0">
                <a:moveTo>
                  <a:pt x="0" y="0"/>
                </a:moveTo>
                <a:lnTo>
                  <a:pt x="3053359" y="0"/>
                </a:lnTo>
                <a:lnTo>
                  <a:pt x="3053359" y="656473"/>
                </a:lnTo>
                <a:lnTo>
                  <a:pt x="0" y="656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470687" y="5046922"/>
            <a:ext cx="2890125" cy="101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2012"/>
              </a:lnSpc>
            </a:pPr>
            <a:r>
              <a:rPr lang="en-US" sz="1666" b="1">
                <a:solidFill>
                  <a:srgbClr val="455B27"/>
                </a:solidFill>
                <a:latin typeface="Montserrat"/>
                <a:ea typeface="Montserrat"/>
                <a:cs typeface="Montserrat"/>
                <a:sym typeface="Montserrat"/>
              </a:rPr>
              <a:t>Conexão do </a:t>
            </a:r>
            <a:endParaRPr sz="933"/>
          </a:p>
          <a:p>
            <a:pPr>
              <a:lnSpc>
                <a:spcPct val="132012"/>
              </a:lnSpc>
            </a:pPr>
            <a:r>
              <a:rPr lang="en-US" sz="1666" b="1">
                <a:solidFill>
                  <a:srgbClr val="455B27"/>
                </a:solidFill>
                <a:latin typeface="Montserrat"/>
                <a:ea typeface="Montserrat"/>
                <a:cs typeface="Montserrat"/>
                <a:sym typeface="Montserrat"/>
              </a:rPr>
              <a:t>mercado imobiliário</a:t>
            </a:r>
            <a:endParaRPr sz="933"/>
          </a:p>
          <a:p>
            <a:pPr>
              <a:lnSpc>
                <a:spcPct val="132012"/>
              </a:lnSpc>
            </a:pPr>
            <a:r>
              <a:rPr lang="en-US" sz="1666" b="1">
                <a:solidFill>
                  <a:srgbClr val="455B27"/>
                </a:solidFill>
                <a:latin typeface="Montserrat"/>
                <a:ea typeface="Montserrat"/>
                <a:cs typeface="Montserrat"/>
                <a:sym typeface="Montserrat"/>
              </a:rPr>
              <a:t>com outros setores</a:t>
            </a:r>
            <a:endParaRPr sz="933"/>
          </a:p>
        </p:txBody>
      </p:sp>
      <p:sp>
        <p:nvSpPr>
          <p:cNvPr id="124" name="Google Shape;124;p15"/>
          <p:cNvSpPr txBox="1"/>
          <p:nvPr/>
        </p:nvSpPr>
        <p:spPr>
          <a:xfrm>
            <a:off x="8789918" y="6010254"/>
            <a:ext cx="1807851" cy="3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2012"/>
              </a:lnSpc>
            </a:pPr>
            <a:r>
              <a:rPr lang="en-US" sz="1666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6"/>
              </a:rPr>
              <a:t>(11) 96467-2557</a:t>
            </a:r>
            <a:endParaRPr sz="933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4A45E-B2CD-A9AF-6A62-C7C26A583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B2D82644-AAC5-2D18-91F4-5B052C8F5BCA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7F88E4-6BE3-C3F0-47EF-8B0E4406B071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A5AB9E-34CB-2833-9910-BB8C734A1082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B35017C7-CB5B-7562-E991-2C4284C93AB5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UNIDADES LANÇADAS, ACUMULADO EM 12 MESES</a:t>
            </a: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636A88A5-14A1-563E-EBF8-7D21A861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9471" y="1833619"/>
            <a:ext cx="11633054" cy="319076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796BCB2-3E71-F8D1-20A9-A28C84A63F02}"/>
              </a:ext>
            </a:extLst>
          </p:cNvPr>
          <p:cNvSpPr/>
          <p:nvPr/>
        </p:nvSpPr>
        <p:spPr>
          <a:xfrm>
            <a:off x="2905520" y="2350324"/>
            <a:ext cx="710721" cy="197923"/>
          </a:xfrm>
          <a:prstGeom prst="rect">
            <a:avLst/>
          </a:prstGeom>
          <a:solidFill>
            <a:schemeClr val="accent1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12.795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CB2B56-40DB-FD34-4719-B1390F9BFE5F}"/>
              </a:ext>
            </a:extLst>
          </p:cNvPr>
          <p:cNvSpPr/>
          <p:nvPr/>
        </p:nvSpPr>
        <p:spPr>
          <a:xfrm>
            <a:off x="5701715" y="2851066"/>
            <a:ext cx="710721" cy="197923"/>
          </a:xfrm>
          <a:prstGeom prst="rect">
            <a:avLst/>
          </a:prstGeom>
          <a:solidFill>
            <a:schemeClr val="accent1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11.505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B749FEA-3A4E-6AE6-3407-4B4801039C2A}"/>
              </a:ext>
            </a:extLst>
          </p:cNvPr>
          <p:cNvSpPr/>
          <p:nvPr/>
        </p:nvSpPr>
        <p:spPr>
          <a:xfrm>
            <a:off x="8653177" y="3275609"/>
            <a:ext cx="710721" cy="197923"/>
          </a:xfrm>
          <a:prstGeom prst="rect">
            <a:avLst/>
          </a:prstGeom>
          <a:solidFill>
            <a:schemeClr val="accent1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/>
              <a:t>10.074</a:t>
            </a:r>
          </a:p>
        </p:txBody>
      </p:sp>
    </p:spTree>
    <p:extLst>
      <p:ext uri="{BB962C8B-B14F-4D97-AF65-F5344CB8AC3E}">
        <p14:creationId xmlns:p14="http://schemas.microsoft.com/office/powerpoint/2010/main" val="2448061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C40B-6DB1-3022-13ED-2CDC05C8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73B998D-14ED-D26E-5E6B-6D08827FCBF0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447100-C1D3-8D20-83D7-10ED4FCB31E3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788BF5-F75F-DC4D-4D82-9EC11B4E5E26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B61670BE-4F52-8674-7CC8-CBBF4FD25803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UNIDADES LANÇADAS, POR TIPO, ACUMULADO EM 12 MESES</a:t>
            </a:r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E0F43A51-CCD2-4F3F-CC21-E10405AB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5281" y="1849282"/>
            <a:ext cx="10941437" cy="315943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1F6B18-8A5F-4477-7B2A-3D238B86D0B4}"/>
              </a:ext>
            </a:extLst>
          </p:cNvPr>
          <p:cNvSpPr/>
          <p:nvPr/>
        </p:nvSpPr>
        <p:spPr>
          <a:xfrm>
            <a:off x="3166777" y="2292614"/>
            <a:ext cx="710721" cy="197923"/>
          </a:xfrm>
          <a:prstGeom prst="rect">
            <a:avLst/>
          </a:prstGeom>
          <a:solidFill>
            <a:srgbClr val="5B7537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7.896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76905F-6C52-AD21-BDA3-3A88AE1A3645}"/>
              </a:ext>
            </a:extLst>
          </p:cNvPr>
          <p:cNvSpPr/>
          <p:nvPr/>
        </p:nvSpPr>
        <p:spPr>
          <a:xfrm>
            <a:off x="3166777" y="3082610"/>
            <a:ext cx="710721" cy="197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4.899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23B52E3-66DB-63EE-2679-CB54D1585EB6}"/>
              </a:ext>
            </a:extLst>
          </p:cNvPr>
          <p:cNvSpPr/>
          <p:nvPr/>
        </p:nvSpPr>
        <p:spPr>
          <a:xfrm>
            <a:off x="5740639" y="2457878"/>
            <a:ext cx="710721" cy="197923"/>
          </a:xfrm>
          <a:prstGeom prst="rect">
            <a:avLst/>
          </a:prstGeom>
          <a:solidFill>
            <a:srgbClr val="5B7537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7.139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897AF64-078E-6E03-6970-AC3AEC7F5306}"/>
              </a:ext>
            </a:extLst>
          </p:cNvPr>
          <p:cNvSpPr/>
          <p:nvPr/>
        </p:nvSpPr>
        <p:spPr>
          <a:xfrm>
            <a:off x="5740639" y="3247874"/>
            <a:ext cx="710721" cy="197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4.366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B322955-C5C6-0983-7A76-3B0E7C1B5821}"/>
              </a:ext>
            </a:extLst>
          </p:cNvPr>
          <p:cNvSpPr/>
          <p:nvPr/>
        </p:nvSpPr>
        <p:spPr>
          <a:xfrm>
            <a:off x="8333068" y="2859907"/>
            <a:ext cx="710721" cy="197923"/>
          </a:xfrm>
          <a:prstGeom prst="rect">
            <a:avLst/>
          </a:prstGeom>
          <a:solidFill>
            <a:srgbClr val="5B7537"/>
          </a:solidFill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5.032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3FAE71-314C-8400-8206-43EEA8904364}"/>
              </a:ext>
            </a:extLst>
          </p:cNvPr>
          <p:cNvSpPr/>
          <p:nvPr/>
        </p:nvSpPr>
        <p:spPr>
          <a:xfrm>
            <a:off x="8333068" y="3247874"/>
            <a:ext cx="710721" cy="19792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5.042</a:t>
            </a:r>
          </a:p>
        </p:txBody>
      </p:sp>
    </p:spTree>
    <p:extLst>
      <p:ext uri="{BB962C8B-B14F-4D97-AF65-F5344CB8AC3E}">
        <p14:creationId xmlns:p14="http://schemas.microsoft.com/office/powerpoint/2010/main" val="221256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C5362-CD17-AC9F-B66D-DEFC108DB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6AB423-D1C7-796A-CECE-566C78073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7887A5-7635-9CA9-62E1-DCB8F89290DC}"/>
              </a:ext>
            </a:extLst>
          </p:cNvPr>
          <p:cNvSpPr txBox="1"/>
          <p:nvPr/>
        </p:nvSpPr>
        <p:spPr>
          <a:xfrm>
            <a:off x="2807368" y="2849040"/>
            <a:ext cx="657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VENDAS</a:t>
            </a:r>
          </a:p>
        </p:txBody>
      </p:sp>
    </p:spTree>
    <p:extLst>
      <p:ext uri="{BB962C8B-B14F-4D97-AF65-F5344CB8AC3E}">
        <p14:creationId xmlns:p14="http://schemas.microsoft.com/office/powerpoint/2010/main" val="139187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8770-B991-C45F-A007-1DC709A76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CC36EEA2-D73C-61E3-4F17-28EB528119DB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7ED9B1-11CC-21B2-787D-DF86CB5644FC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BE9BAD-22F3-1B82-35C9-D9E1F61620D8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41FD733C-F141-C9DB-353D-CC7E30854A13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COMPARATIVO LOTES VENDIDOS - TRIMESTRE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0FF802-4E0C-3A62-CB74-AE0F50B3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7694" y="2525290"/>
            <a:ext cx="10556611" cy="18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5659-E2C7-0CE7-AE82-7CE40F8B5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6FCB275-9348-E4A3-35D9-3C12D46604E6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A32909-8A56-7B41-2062-B369C3EA54F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C57E52-4B80-E9B7-CE12-E119FE7F72F0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374142D7-248C-9E41-4325-D50998DC3EEA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COMPARATIVO LOTES VENDIDOS - ANUAL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56EE64-F1D2-871C-12E3-6EFCF525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17697" y="2525290"/>
            <a:ext cx="10556605" cy="180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72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CD4E-BEE0-03D9-9039-E9D76287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DB144B00-9C1F-2775-EB07-722C9C8A346B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CFD7D9-5A1F-C09A-287B-5913741AB175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72ACCF9-7835-4DFF-D8C9-C113419F82A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B0D9DDC8-F54D-E993-110C-B4D282443D3F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LOTES VENDIDOS POR TRIMESTRE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77CDEC12-26F4-2522-0B6E-6B22D46B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845221"/>
            <a:ext cx="12192000" cy="31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06358-AF89-FA29-C805-2993270B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781B890E-F53F-5BBF-074A-DD590FD7FCD1}"/>
              </a:ext>
            </a:extLst>
          </p:cNvPr>
          <p:cNvSpPr/>
          <p:nvPr/>
        </p:nvSpPr>
        <p:spPr>
          <a:xfrm rot="10800000">
            <a:off x="452438" y="1107464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1827CE-5D65-32F3-670C-580DF053700C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7C37D10-34A0-F31A-75FF-0ED14FFC92E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E84CBF2C-911C-A940-DC1A-8F4A7A50B330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525"/>
              </a:buClr>
              <a:buSzPts val="2800"/>
              <a:buFont typeface="Tahoma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2E3525"/>
                </a:solidFill>
                <a:effectLst/>
                <a:uLnTx/>
                <a:uFillTx/>
                <a:latin typeface="Montserrat" pitchFamily="2" charset="77"/>
                <a:ea typeface="Tahoma"/>
                <a:cs typeface="Tahoma"/>
                <a:sym typeface="Tahoma"/>
              </a:rPr>
              <a:t>LOTES VENDIDOS, </a:t>
            </a: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POR TIPO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rgbClr val="2E3525"/>
              </a:solidFill>
              <a:effectLst/>
              <a:uLnTx/>
              <a:uFillTx/>
              <a:latin typeface="Montserrat" pitchFamily="2" charset="77"/>
              <a:ea typeface="Tahoma"/>
              <a:cs typeface="Tahoma"/>
              <a:sym typeface="Tahoma"/>
            </a:endParaRP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73D1E33F-9D12-26A8-10CF-6859BFDB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814" y="1580673"/>
            <a:ext cx="10070370" cy="40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1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BB51-602D-D96A-0435-3F6B40A27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BDB48338-69FD-4FE6-846E-7EE105D5EF31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75B5FB6-F37D-6945-4B84-C39D48E5C008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F4046F-4B46-85BD-69B4-16185D3DB855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808C8FA0-4A5F-8559-C937-E8046C2C7542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VGV (em </a:t>
            </a:r>
            <a:r>
              <a:rPr lang="pt-BR" sz="2400" b="1" dirty="0" err="1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R</a:t>
            </a: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$ milhões) por trimestre</a:t>
            </a:r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A741427E-2872-16C1-2138-B41870D8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4182" y="2248101"/>
            <a:ext cx="11083636" cy="28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8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D4EE4-3B89-61C0-6FD4-D522705D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2EE14F-25CF-B653-09D3-584F0C95B5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E9A3BB-B6EE-16C4-167C-EA225521C3CB}"/>
              </a:ext>
            </a:extLst>
          </p:cNvPr>
          <p:cNvSpPr txBox="1"/>
          <p:nvPr/>
        </p:nvSpPr>
        <p:spPr>
          <a:xfrm>
            <a:off x="2807368" y="2849040"/>
            <a:ext cx="657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ESTÁGIO ATUAL</a:t>
            </a:r>
          </a:p>
        </p:txBody>
      </p:sp>
    </p:spTree>
    <p:extLst>
      <p:ext uri="{BB962C8B-B14F-4D97-AF65-F5344CB8AC3E}">
        <p14:creationId xmlns:p14="http://schemas.microsoft.com/office/powerpoint/2010/main" val="3511360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0B335-1C32-0A66-39DF-8FA49717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B4BA036D-8AAE-4372-21AD-8A80303C2320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C7BF78-B80A-F3E6-301B-50BD2937EFA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E726AB-A840-609E-5CB4-79305F2FE44B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D84BDFE5-3675-34F9-553B-1738F1EEB64B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LANÇAMENTOS </a:t>
            </a:r>
            <a:r>
              <a:rPr lang="pt-BR" sz="2400" b="1" dirty="0" err="1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x</a:t>
            </a: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 VENDAS – ACUMULADO 12 MESES</a:t>
            </a:r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id="{961DBA7E-7188-B739-8E05-AAA72AB1F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504" y="2077862"/>
            <a:ext cx="12106991" cy="29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6CFFE-E854-32A3-9FAD-8BDEACFC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2" descr="Início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B31D3444-C5ED-541A-EA08-98D61ADF94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200" y="-1"/>
            <a:ext cx="526800" cy="526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E48844-A1DC-464E-AD4B-8EAEAC9A3E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81280" y="-45720"/>
            <a:ext cx="12273280" cy="69037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18E26EE-1889-4BD9-828D-1519508196A9}"/>
              </a:ext>
            </a:extLst>
          </p:cNvPr>
          <p:cNvSpPr txBox="1"/>
          <p:nvPr/>
        </p:nvSpPr>
        <p:spPr>
          <a:xfrm>
            <a:off x="521857" y="2508052"/>
            <a:ext cx="49747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rgbClr val="FFFFFF"/>
                </a:solidFill>
                <a:latin typeface="Montserrat Bold" panose="00000800000000000000" pitchFamily="2" charset="0"/>
                <a:ea typeface="Helvetica Neue Medium"/>
                <a:cs typeface="Helvetica Neue Medium"/>
                <a:sym typeface="Helvetica Neue Medium"/>
              </a:rPr>
              <a:t>Intenção de compra no país</a:t>
            </a:r>
          </a:p>
        </p:txBody>
      </p:sp>
    </p:spTree>
    <p:extLst>
      <p:ext uri="{BB962C8B-B14F-4D97-AF65-F5344CB8AC3E}">
        <p14:creationId xmlns:p14="http://schemas.microsoft.com/office/powerpoint/2010/main" val="395650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24E6-A8BC-EEC8-57A6-7A9B716FD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1ABB6093-FAE8-400E-EB75-037C5998BB7A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2C0637-30A5-00F4-7EBE-796D081415E5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ACE1A2-D9B7-EDCE-D937-0161CDA46D4A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D5E7574F-5444-F0B9-5FF7-C9CA3A0BB971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OFERTA FINAL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67E778-7101-33AA-33B0-321DEDE9D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4458" y="1454772"/>
            <a:ext cx="11083633" cy="43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0AE7-8867-4191-8C00-6ABECFDAC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645441B-68FE-C93D-8FD7-9F1901D90838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464EC0-8C92-13F7-F015-95BEDD3884C8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6A7D2F-1EB3-1F8A-D064-945823146027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5ED1F6E5-0574-2413-7476-DD730833DBCA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PREÇO DO M2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8E39812B-60B2-A15D-C095-FD7E80F8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9014" y="1605144"/>
            <a:ext cx="11083633" cy="43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7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858A7-7D90-D822-BA9B-64644072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C785D10-7946-C547-5E97-ED23E72028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A1D37B-3F96-901E-F1DE-FA232DF39B79}"/>
              </a:ext>
            </a:extLst>
          </p:cNvPr>
          <p:cNvSpPr txBox="1"/>
          <p:nvPr/>
        </p:nvSpPr>
        <p:spPr>
          <a:xfrm>
            <a:off x="2807368" y="2507664"/>
            <a:ext cx="6577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4800" b="1" dirty="0">
                <a:solidFill>
                  <a:schemeClr val="tx2">
                    <a:lumMod val="25000"/>
                  </a:schemeClr>
                </a:solidFill>
                <a:latin typeface="Montserrat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OFERTA POR TIPOLOGIA</a:t>
            </a:r>
            <a:endParaRPr kumimoji="0" lang="pt-BR" sz="4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00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9EF70-686B-8BFF-B08A-3D03266B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138C04BE-51DF-3BB1-2C55-74D477FEA34D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0EB229-D322-6432-B48E-46A906F4409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E6F564-1C7D-B6B6-FED1-03D63B7D4EFA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0BAD32F8-D6C4-86D7-1B21-344343A05D54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  <a:defRPr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OFERTA POR TIPOLOGIA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7BCB11-25A5-91E6-26EA-DEC6F211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3822" y="2672067"/>
            <a:ext cx="10744355" cy="15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F9B65-9C5F-49D1-919B-FDA3BCB0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85589542-2566-2385-735C-DE69A2192EC1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47F2DB-1C9B-0A92-0CFB-3AF29E4280BC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47BACE-E06D-EC82-F977-0912B8120EBD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B0F2A3A5-74D2-720E-ECA4-672BCF9072F1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OFERTA POR ANO DE LANÇAMENTO</a:t>
            </a:r>
            <a:endParaRPr lang="pt-BR" sz="2400" dirty="0">
              <a:latin typeface="Montserrat" pitchFamily="2" charset="77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299473-79F0-B157-3708-343BC7C0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5322" y="1606908"/>
            <a:ext cx="10491016" cy="38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8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7CA47-EAD5-D918-607F-3B122BAD9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91F0E42C-1F71-6CAC-338A-1DDB8E13F8C2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FA1CE19-6FF4-CA58-8381-696BED9F5168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CF428EC-C322-43D5-6016-432D8EB19B7C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03C666CB-39B0-E55A-D643-3EF44EBE2DBF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TICKET POR TIPOLOGIA</a:t>
            </a:r>
            <a:endParaRPr lang="pt-BR" sz="2400" dirty="0">
              <a:latin typeface="Montserrat" pitchFamily="2" charset="77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8D4B10-C7FE-255C-D525-7D899677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27055" y="2477028"/>
            <a:ext cx="7337890" cy="19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4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F7FA4-9788-05AC-3D8B-E884A9FF4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AD14BCF-33FE-13FA-38C6-956D4C6D2977}"/>
              </a:ext>
            </a:extLst>
          </p:cNvPr>
          <p:cNvSpPr/>
          <p:nvPr/>
        </p:nvSpPr>
        <p:spPr>
          <a:xfrm rot="10800000">
            <a:off x="428054" y="1098162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80A50C-2BA8-DD43-D4FE-C4ECA31D4293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0E45C6-D511-FF21-3D1A-61818019C371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712;p45">
            <a:extLst>
              <a:ext uri="{FF2B5EF4-FFF2-40B4-BE49-F238E27FC236}">
                <a16:creationId xmlns:a16="http://schemas.microsoft.com/office/drawing/2014/main" id="{C079F348-1091-5DC6-CD42-2BCE6028949A}"/>
              </a:ext>
            </a:extLst>
          </p:cNvPr>
          <p:cNvSpPr txBox="1"/>
          <p:nvPr/>
        </p:nvSpPr>
        <p:spPr>
          <a:xfrm>
            <a:off x="341566" y="340621"/>
            <a:ext cx="10878462" cy="9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2E3525"/>
              </a:buClr>
              <a:buSzPts val="2800"/>
            </a:pPr>
            <a:r>
              <a:rPr lang="pt-BR" sz="2400" b="1" dirty="0">
                <a:solidFill>
                  <a:srgbClr val="2E3525"/>
                </a:solidFill>
                <a:latin typeface="Montserrat" pitchFamily="2" charset="77"/>
                <a:ea typeface="Tahoma"/>
                <a:cs typeface="Tahoma"/>
                <a:sym typeface="Tahoma"/>
              </a:rPr>
              <a:t>MÍNIMO, MÉDIA E MÁXIMO</a:t>
            </a:r>
            <a:endParaRPr lang="pt-BR" sz="2400" dirty="0">
              <a:latin typeface="Montserrat" pitchFamily="2" charset="77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3FDCE4E-0FB3-CD28-9F41-5D616BF1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1701" y="2643089"/>
            <a:ext cx="10528595" cy="15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9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181E297-B28C-F522-56CE-C4AE85DA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9BF996-C58F-C749-A33C-CBAFB479F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84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ADA513E6-EE37-2BAB-69CE-DC380AB7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444;g2566b627dda_1_32">
            <a:extLst>
              <a:ext uri="{FF2B5EF4-FFF2-40B4-BE49-F238E27FC236}">
                <a16:creationId xmlns:a16="http://schemas.microsoft.com/office/drawing/2014/main" id="{2F5D557A-FCD4-B0B7-74E2-4D6FD86AAEAE}"/>
              </a:ext>
            </a:extLst>
          </p:cNvPr>
          <p:cNvSpPr txBox="1">
            <a:spLocks/>
          </p:cNvSpPr>
          <p:nvPr/>
        </p:nvSpPr>
        <p:spPr>
          <a:xfrm>
            <a:off x="587806" y="371056"/>
            <a:ext cx="2737311" cy="113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Metodologia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52CA55D-CB17-BBE5-A38A-388992E55AFC}"/>
              </a:ext>
            </a:extLst>
          </p:cNvPr>
          <p:cNvSpPr txBox="1"/>
          <p:nvPr/>
        </p:nvSpPr>
        <p:spPr>
          <a:xfrm>
            <a:off x="1863621" y="3830458"/>
            <a:ext cx="19821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1.200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b="0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entrevistas</a:t>
            </a:r>
            <a:endParaRPr lang="pt-BR" sz="1200" b="0" i="0" u="none" strike="noStrike" cap="none" dirty="0">
              <a:solidFill>
                <a:srgbClr val="EDEDE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9F0B4A4-C930-DF51-2087-E9C76301B0B0}"/>
              </a:ext>
            </a:extLst>
          </p:cNvPr>
          <p:cNvSpPr txBox="1"/>
          <p:nvPr/>
        </p:nvSpPr>
        <p:spPr>
          <a:xfrm>
            <a:off x="838200" y="5650701"/>
            <a:ext cx="2331720" cy="41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EDEDED"/>
                </a:solidFill>
                <a:latin typeface="Montserrat" pitchFamily="2" charset="0"/>
              </a:rPr>
              <a:t>consumidores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A92BFA4-FE4F-3374-AA50-9BB554E9F495}"/>
              </a:ext>
            </a:extLst>
          </p:cNvPr>
          <p:cNvSpPr txBox="1"/>
          <p:nvPr/>
        </p:nvSpPr>
        <p:spPr>
          <a:xfrm>
            <a:off x="3325117" y="5650701"/>
            <a:ext cx="2331720" cy="41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7BA83D"/>
                </a:solidFill>
                <a:latin typeface="Montserrat" pitchFamily="2" charset="0"/>
              </a:rPr>
              <a:t>empresas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938B72-E06E-30CB-F703-9DF787FED89E}"/>
              </a:ext>
            </a:extLst>
          </p:cNvPr>
          <p:cNvSpPr txBox="1"/>
          <p:nvPr/>
        </p:nvSpPr>
        <p:spPr>
          <a:xfrm>
            <a:off x="8485349" y="2217062"/>
            <a:ext cx="2352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realizada em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2400" b="1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novembro/25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D383F55-7839-212C-952F-B3593E130CDD}"/>
              </a:ext>
            </a:extLst>
          </p:cNvPr>
          <p:cNvSpPr txBox="1"/>
          <p:nvPr/>
        </p:nvSpPr>
        <p:spPr>
          <a:xfrm>
            <a:off x="4938145" y="3845847"/>
            <a:ext cx="27590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95%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nível de confiança</a:t>
            </a:r>
            <a:endParaRPr lang="pt-BR" sz="1200" b="0" i="0" u="none" strike="noStrike" cap="none" dirty="0">
              <a:solidFill>
                <a:srgbClr val="EDEDE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A4D3A79-0F5D-F802-E4E1-7DD1DA43FE60}"/>
              </a:ext>
            </a:extLst>
          </p:cNvPr>
          <p:cNvSpPr txBox="1"/>
          <p:nvPr/>
        </p:nvSpPr>
        <p:spPr>
          <a:xfrm>
            <a:off x="1559447" y="2217062"/>
            <a:ext cx="25905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p</a:t>
            </a:r>
            <a:r>
              <a:rPr lang="pt-BR" sz="1800" b="0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esquisa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2400" b="1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quantitativa</a:t>
            </a:r>
            <a:endParaRPr lang="pt-BR" sz="1600" b="1" i="0" u="none" strike="noStrike" cap="none" dirty="0">
              <a:solidFill>
                <a:srgbClr val="EDEDE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D45AB07-0EBD-87BC-022D-2FD975C817F0}"/>
              </a:ext>
            </a:extLst>
          </p:cNvPr>
          <p:cNvSpPr txBox="1"/>
          <p:nvPr/>
        </p:nvSpPr>
        <p:spPr>
          <a:xfrm>
            <a:off x="5022398" y="2217062"/>
            <a:ext cx="25905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abrangência </a:t>
            </a:r>
            <a:endParaRPr lang="pt-BR" sz="1800" b="0" i="0" u="none" strike="noStrike" cap="none" dirty="0">
              <a:solidFill>
                <a:srgbClr val="EDEDED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2400" b="1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nacional</a:t>
            </a:r>
            <a:endParaRPr lang="pt-BR" sz="1600" b="1" i="0" u="none" strike="noStrike" cap="none" dirty="0">
              <a:solidFill>
                <a:srgbClr val="EDEDE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C1FD0F9-AC77-EE75-D759-AE880AF21152}"/>
              </a:ext>
            </a:extLst>
          </p:cNvPr>
          <p:cNvSpPr txBox="1"/>
          <p:nvPr/>
        </p:nvSpPr>
        <p:spPr>
          <a:xfrm>
            <a:off x="8350940" y="3845847"/>
            <a:ext cx="275901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3</a:t>
            </a:r>
            <a:r>
              <a:rPr lang="pt-BR" sz="3200" b="1" i="0" u="none" strike="noStrike" cap="none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%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rgbClr val="EDEDED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margem de erro</a:t>
            </a:r>
            <a:endParaRPr lang="pt-BR" sz="1200" b="0" i="0" u="none" strike="noStrike" cap="none" dirty="0">
              <a:solidFill>
                <a:srgbClr val="EDEDED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AA7C638-719A-78E9-57CE-E25B35D8A5FE}"/>
              </a:ext>
            </a:extLst>
          </p:cNvPr>
          <p:cNvSpPr txBox="1"/>
          <p:nvPr/>
        </p:nvSpPr>
        <p:spPr>
          <a:xfrm>
            <a:off x="6096000" y="429098"/>
            <a:ext cx="5883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latin typeface="Montserrat" pitchFamily="2" charset="0"/>
              </a:rPr>
              <a:t>Este relatório é baseado em uma pesquisa quantitativa, realizada com abrangência nacional, a partir de amostragem probabilística aleatória, garantindo representatividade estatística dos resultados. Esse desenho metodológico permite estimar com precisão o comportamento e as tendências do consumidor, oferecendo uma leitura real do cenário.</a:t>
            </a:r>
          </a:p>
        </p:txBody>
      </p:sp>
    </p:spTree>
    <p:extLst>
      <p:ext uri="{BB962C8B-B14F-4D97-AF65-F5344CB8AC3E}">
        <p14:creationId xmlns:p14="http://schemas.microsoft.com/office/powerpoint/2010/main" val="231008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7ADE405-3746-90C4-7DD6-CD2920FEB7A4}"/>
              </a:ext>
            </a:extLst>
          </p:cNvPr>
          <p:cNvCxnSpPr>
            <a:cxnSpLocks/>
          </p:cNvCxnSpPr>
          <p:nvPr/>
        </p:nvCxnSpPr>
        <p:spPr>
          <a:xfrm>
            <a:off x="4385890" y="2996962"/>
            <a:ext cx="1389007" cy="14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D86207FB-CD08-8D95-E3D2-A0C0C0456335}"/>
              </a:ext>
            </a:extLst>
          </p:cNvPr>
          <p:cNvSpPr/>
          <p:nvPr/>
        </p:nvSpPr>
        <p:spPr>
          <a:xfrm>
            <a:off x="766798" y="2621918"/>
            <a:ext cx="4241755" cy="1454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F3451C-0A27-D010-85EE-4A5C68F5BA86}"/>
              </a:ext>
            </a:extLst>
          </p:cNvPr>
          <p:cNvGraphicFramePr/>
          <p:nvPr/>
        </p:nvGraphicFramePr>
        <p:xfrm>
          <a:off x="5528890" y="2394999"/>
          <a:ext cx="6109855" cy="314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Google Shape;444;g2566b627dda_1_32">
            <a:extLst>
              <a:ext uri="{FF2B5EF4-FFF2-40B4-BE49-F238E27FC236}">
                <a16:creationId xmlns:a16="http://schemas.microsoft.com/office/drawing/2014/main" id="{FBB0A7A0-9814-946E-5DCB-27D29A145F5B}"/>
              </a:ext>
            </a:extLst>
          </p:cNvPr>
          <p:cNvSpPr txBox="1">
            <a:spLocks/>
          </p:cNvSpPr>
          <p:nvPr/>
        </p:nvSpPr>
        <p:spPr>
          <a:xfrm>
            <a:off x="632019" y="270783"/>
            <a:ext cx="4761784" cy="72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Perfil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 dos entrevistados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98DCF49-97BD-5569-9380-C35650D9EFB6}"/>
              </a:ext>
            </a:extLst>
          </p:cNvPr>
          <p:cNvSpPr/>
          <p:nvPr/>
        </p:nvSpPr>
        <p:spPr>
          <a:xfrm>
            <a:off x="766798" y="997562"/>
            <a:ext cx="2063811" cy="1454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E02586-FF39-D9D2-ADBF-599B58326EF4}"/>
              </a:ext>
            </a:extLst>
          </p:cNvPr>
          <p:cNvSpPr txBox="1"/>
          <p:nvPr/>
        </p:nvSpPr>
        <p:spPr>
          <a:xfrm>
            <a:off x="1099496" y="1278599"/>
            <a:ext cx="13968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i="0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50%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homens</a:t>
            </a:r>
            <a:endParaRPr lang="pt-BR" sz="1200" b="0" i="0" u="none" strike="noStrike" cap="none" dirty="0">
              <a:solidFill>
                <a:schemeClr val="tx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CFACFA-E34F-EFD3-6219-8E5296417F3A}"/>
              </a:ext>
            </a:extLst>
          </p:cNvPr>
          <p:cNvSpPr/>
          <p:nvPr/>
        </p:nvSpPr>
        <p:spPr>
          <a:xfrm>
            <a:off x="2944742" y="997562"/>
            <a:ext cx="2063811" cy="1454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C3BA70B-5FD1-C789-DB70-B8CAB075D170}"/>
              </a:ext>
            </a:extLst>
          </p:cNvPr>
          <p:cNvSpPr txBox="1"/>
          <p:nvPr/>
        </p:nvSpPr>
        <p:spPr>
          <a:xfrm>
            <a:off x="3277440" y="1278599"/>
            <a:ext cx="146956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i="0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50%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mulheres</a:t>
            </a:r>
            <a:endParaRPr lang="pt-BR" sz="1200" b="0" i="0" u="none" strike="noStrike" cap="none" dirty="0">
              <a:solidFill>
                <a:schemeClr val="tx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A4805B7-578F-41BA-0FB7-083EE07D6107}"/>
              </a:ext>
            </a:extLst>
          </p:cNvPr>
          <p:cNvSpPr/>
          <p:nvPr/>
        </p:nvSpPr>
        <p:spPr>
          <a:xfrm>
            <a:off x="766798" y="4257139"/>
            <a:ext cx="4241755" cy="1454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BB2F8C2-7E83-4705-F03A-9D9725132874}"/>
              </a:ext>
            </a:extLst>
          </p:cNvPr>
          <p:cNvSpPr txBox="1"/>
          <p:nvPr/>
        </p:nvSpPr>
        <p:spPr>
          <a:xfrm>
            <a:off x="1797912" y="2924400"/>
            <a:ext cx="221558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renda superior a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R$ 2.500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39F8066-068C-1A3B-CDC3-7E624C4AC655}"/>
              </a:ext>
            </a:extLst>
          </p:cNvPr>
          <p:cNvSpPr txBox="1"/>
          <p:nvPr/>
        </p:nvSpPr>
        <p:spPr>
          <a:xfrm>
            <a:off x="1894587" y="4570960"/>
            <a:ext cx="19821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3200" b="1" i="0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21 - 70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FFD500"/>
              </a:buClr>
              <a:buSzPts val="2000"/>
            </a:pPr>
            <a:r>
              <a:rPr lang="pt-BR" sz="1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</a:t>
            </a:r>
            <a:r>
              <a:rPr lang="pt-BR" sz="1800" b="0" i="0" u="none" strike="noStrike" cap="none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nos de idade</a:t>
            </a:r>
            <a:endParaRPr lang="pt-BR" sz="1200" b="0" i="0" u="none" strike="noStrike" cap="none" dirty="0">
              <a:solidFill>
                <a:schemeClr val="tx1"/>
              </a:solidFill>
              <a:latin typeface="Montserrat" pitchFamily="2" charset="0"/>
              <a:sym typeface="Arial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4BC8EA9-990C-1B6D-E714-E1D9094B2D1F}"/>
              </a:ext>
            </a:extLst>
          </p:cNvPr>
          <p:cNvSpPr/>
          <p:nvPr/>
        </p:nvSpPr>
        <p:spPr>
          <a:xfrm>
            <a:off x="5774897" y="2249176"/>
            <a:ext cx="5728766" cy="34521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FB9B09-2296-9C3F-A001-76041964AD84}"/>
              </a:ext>
            </a:extLst>
          </p:cNvPr>
          <p:cNvSpPr txBox="1"/>
          <p:nvPr/>
        </p:nvSpPr>
        <p:spPr>
          <a:xfrm>
            <a:off x="5774897" y="1745812"/>
            <a:ext cx="3165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Montserrat" pitchFamily="2" charset="0"/>
                <a:ea typeface="Tahoma" panose="020B0604030504040204" pitchFamily="34" charset="0"/>
                <a:cs typeface="Tahoma" panose="020B0604030504040204" pitchFamily="34" charset="0"/>
              </a:rPr>
              <a:t>40% dos entrevistados possui renda familiar mensal superior a R$ 10 mil.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8D9B316-5EBA-486D-ADDE-B6F0FFDF012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27" name="Google Shape;98;p1">
            <a:extLst>
              <a:ext uri="{FF2B5EF4-FFF2-40B4-BE49-F238E27FC236}">
                <a16:creationId xmlns:a16="http://schemas.microsoft.com/office/drawing/2014/main" id="{591759B9-5722-489C-82A6-473A1462160B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2E51883-FE6B-F10C-B4C6-A738E37319FC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F3451C-0A27-D010-85EE-4A5C68F5BA86}"/>
              </a:ext>
            </a:extLst>
          </p:cNvPr>
          <p:cNvGraphicFramePr/>
          <p:nvPr/>
        </p:nvGraphicFramePr>
        <p:xfrm>
          <a:off x="6125261" y="3409684"/>
          <a:ext cx="5637962" cy="214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03F32D6-008C-5344-C9F0-5EDB6D198961}"/>
              </a:ext>
            </a:extLst>
          </p:cNvPr>
          <p:cNvGraphicFramePr/>
          <p:nvPr/>
        </p:nvGraphicFramePr>
        <p:xfrm>
          <a:off x="6301842" y="1432926"/>
          <a:ext cx="5443256" cy="175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ED19EA6-945B-45BA-755A-1A75E2B59669}"/>
              </a:ext>
            </a:extLst>
          </p:cNvPr>
          <p:cNvGraphicFramePr/>
          <p:nvPr/>
        </p:nvGraphicFramePr>
        <p:xfrm>
          <a:off x="269423" y="1471086"/>
          <a:ext cx="5797318" cy="391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A3234269-65DA-066C-A9EF-6AEC2B6E513E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4;g2566b627dda_1_32">
            <a:extLst>
              <a:ext uri="{FF2B5EF4-FFF2-40B4-BE49-F238E27FC236}">
                <a16:creationId xmlns:a16="http://schemas.microsoft.com/office/drawing/2014/main" id="{C2DAE19A-422E-4477-9FAB-E04FB16A3E33}"/>
              </a:ext>
            </a:extLst>
          </p:cNvPr>
          <p:cNvSpPr txBox="1">
            <a:spLocks/>
          </p:cNvSpPr>
          <p:nvPr/>
        </p:nvSpPr>
        <p:spPr>
          <a:xfrm>
            <a:off x="632019" y="270783"/>
            <a:ext cx="4761784" cy="72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Perfil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 dos entrevistados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EB75FA-4E63-1595-F552-98064CC56168}"/>
              </a:ext>
            </a:extLst>
          </p:cNvPr>
          <p:cNvSpPr/>
          <p:nvPr/>
        </p:nvSpPr>
        <p:spPr>
          <a:xfrm>
            <a:off x="564004" y="1432926"/>
            <a:ext cx="5443257" cy="3953988"/>
          </a:xfrm>
          <a:prstGeom prst="rect">
            <a:avLst/>
          </a:prstGeom>
          <a:noFill/>
          <a:ln>
            <a:solidFill>
              <a:srgbClr val="5B75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9C744C-30DA-577E-6B23-CCA3EE0F3584}"/>
              </a:ext>
            </a:extLst>
          </p:cNvPr>
          <p:cNvSpPr/>
          <p:nvPr/>
        </p:nvSpPr>
        <p:spPr>
          <a:xfrm>
            <a:off x="6292770" y="3386533"/>
            <a:ext cx="5443257" cy="20003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52FF13-9B78-18FD-3CE5-A4F5783452D0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BFE2A3-8FDE-8DE1-ECBF-E60D9FAABEF2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18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C6263C-6137-1F6A-6AAF-542213ED422D}"/>
              </a:ext>
            </a:extLst>
          </p:cNvPr>
          <p:cNvGraphicFramePr/>
          <p:nvPr/>
        </p:nvGraphicFramePr>
        <p:xfrm>
          <a:off x="868104" y="1443424"/>
          <a:ext cx="5227896" cy="431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444;g2566b627dda_1_32">
            <a:extLst>
              <a:ext uri="{FF2B5EF4-FFF2-40B4-BE49-F238E27FC236}">
                <a16:creationId xmlns:a16="http://schemas.microsoft.com/office/drawing/2014/main" id="{7096E822-D284-1808-D310-D08594B20BBE}"/>
              </a:ext>
            </a:extLst>
          </p:cNvPr>
          <p:cNvSpPr txBox="1">
            <a:spLocks/>
          </p:cNvSpPr>
          <p:nvPr/>
        </p:nvSpPr>
        <p:spPr>
          <a:xfrm>
            <a:off x="632019" y="270783"/>
            <a:ext cx="4761784" cy="72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Perfil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 dos entrevistados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B861856-CADC-A999-A448-87343433DE32}"/>
              </a:ext>
            </a:extLst>
          </p:cNvPr>
          <p:cNvGraphicFramePr/>
          <p:nvPr/>
        </p:nvGraphicFramePr>
        <p:xfrm>
          <a:off x="6585998" y="2022160"/>
          <a:ext cx="5023410" cy="368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FA3DD25B-504D-FA82-7A5A-496ECEAF7299}"/>
              </a:ext>
            </a:extLst>
          </p:cNvPr>
          <p:cNvSpPr/>
          <p:nvPr/>
        </p:nvSpPr>
        <p:spPr>
          <a:xfrm>
            <a:off x="632019" y="1443424"/>
            <a:ext cx="5463981" cy="42182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3CEA5EF-B6D4-6B53-ADE5-D2A65042A038}"/>
              </a:ext>
            </a:extLst>
          </p:cNvPr>
          <p:cNvSpPr/>
          <p:nvPr/>
        </p:nvSpPr>
        <p:spPr>
          <a:xfrm>
            <a:off x="6365712" y="2207353"/>
            <a:ext cx="5463981" cy="35151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1FEFAF67-5249-45AB-8B16-22BEA26AB925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367D38-5DA8-D5CC-9CD2-01FA8BEE33AF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8C6C19-30B6-6F05-D73D-D5C254C35C0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96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A30FCA1-2A50-C3F8-82C4-50006EF40EF0}"/>
              </a:ext>
            </a:extLst>
          </p:cNvPr>
          <p:cNvGraphicFramePr/>
          <p:nvPr/>
        </p:nvGraphicFramePr>
        <p:xfrm>
          <a:off x="204915" y="1676399"/>
          <a:ext cx="11461306" cy="4043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Google Shape;98;p1">
            <a:extLst>
              <a:ext uri="{FF2B5EF4-FFF2-40B4-BE49-F238E27FC236}">
                <a16:creationId xmlns:a16="http://schemas.microsoft.com/office/drawing/2014/main" id="{06E74584-DEE7-A9B4-A22C-1742D0729E23}"/>
              </a:ext>
            </a:extLst>
          </p:cNvPr>
          <p:cNvSpPr/>
          <p:nvPr/>
        </p:nvSpPr>
        <p:spPr>
          <a:xfrm rot="16200000">
            <a:off x="-26981" y="206275"/>
            <a:ext cx="592809" cy="129018"/>
          </a:xfrm>
          <a:prstGeom prst="roundRect">
            <a:avLst>
              <a:gd name="adj" fmla="val 38808"/>
            </a:avLst>
          </a:prstGeom>
          <a:solidFill>
            <a:srgbClr val="5B7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"/>
              <a:buFont typeface="Calibri"/>
              <a:buNone/>
            </a:pPr>
            <a:endParaRPr sz="25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4;g2566b627dda_1_32">
            <a:extLst>
              <a:ext uri="{FF2B5EF4-FFF2-40B4-BE49-F238E27FC236}">
                <a16:creationId xmlns:a16="http://schemas.microsoft.com/office/drawing/2014/main" id="{3F0D0856-96D4-D2A9-0945-B1C1CEDE1FAD}"/>
              </a:ext>
            </a:extLst>
          </p:cNvPr>
          <p:cNvSpPr txBox="1">
            <a:spLocks/>
          </p:cNvSpPr>
          <p:nvPr/>
        </p:nvSpPr>
        <p:spPr>
          <a:xfrm>
            <a:off x="632019" y="270784"/>
            <a:ext cx="4192900" cy="159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A08E"/>
              </a:buClr>
              <a:buSzPts val="4000"/>
              <a:buFont typeface="Montserrat"/>
              <a:buNone/>
            </a:pP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 compra de imóveis </a:t>
            </a:r>
            <a:r>
              <a:rPr lang="pt-BR" sz="2800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nos últimos 12 meses </a:t>
            </a:r>
            <a:r>
              <a:rPr lang="pt-BR" sz="2800" b="1" dirty="0">
                <a:solidFill>
                  <a:schemeClr val="tx1"/>
                </a:solidFill>
                <a:latin typeface="Montserrat" pitchFamily="2" charset="0"/>
                <a:ea typeface="Tahoma"/>
                <a:cs typeface="Tahoma"/>
                <a:sym typeface="Tahoma"/>
              </a:rPr>
              <a:t>ao longo do tempo</a:t>
            </a:r>
            <a:endParaRPr lang="pt-BR" sz="2800" dirty="0">
              <a:solidFill>
                <a:schemeClr val="tx1"/>
              </a:solidFill>
              <a:latin typeface="Montserrat" pitchFamily="2" charset="0"/>
              <a:ea typeface="Tahoma"/>
              <a:cs typeface="Tahoma"/>
              <a:sym typeface="Tahom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531C03-E885-9DB7-61CC-8FD9085A95FD}"/>
              </a:ext>
            </a:extLst>
          </p:cNvPr>
          <p:cNvSpPr txBox="1"/>
          <p:nvPr/>
        </p:nvSpPr>
        <p:spPr>
          <a:xfrm>
            <a:off x="969746" y="6255769"/>
            <a:ext cx="642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1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Panorama do Mercado </a:t>
            </a:r>
            <a:r>
              <a:rPr lang="pt-BR" sz="1100" dirty="0">
                <a:solidFill>
                  <a:srgbClr val="FFFFFF"/>
                </a:solidFill>
                <a:latin typeface="Montserrat" panose="00000500000000000000" pitchFamily="2" charset="0"/>
                <a:ea typeface="Helvetica Neue Medium"/>
                <a:cs typeface="Helvetica Neue Medium"/>
                <a:sym typeface="Helvetica Neue Medium"/>
              </a:rPr>
              <a:t>Loteamentos MG (2025)</a:t>
            </a:r>
            <a:endParaRPr lang="pt-BR" sz="1100" dirty="0">
              <a:latin typeface="Montserrat" panose="00000500000000000000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67D94E9-689B-3C76-50BB-5501E5AAB714}"/>
              </a:ext>
            </a:extLst>
          </p:cNvPr>
          <p:cNvSpPr/>
          <p:nvPr/>
        </p:nvSpPr>
        <p:spPr>
          <a:xfrm>
            <a:off x="8851392" y="6255769"/>
            <a:ext cx="1694688" cy="4864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2_Personalizar design">
  <a:themeElements>
    <a:clrScheme name="Personalizada 1">
      <a:dk1>
        <a:srgbClr val="262626"/>
      </a:dk1>
      <a:lt1>
        <a:srgbClr val="F9F9F9"/>
      </a:lt1>
      <a:dk2>
        <a:srgbClr val="5B7537"/>
      </a:dk2>
      <a:lt2>
        <a:srgbClr val="F2F2F2"/>
      </a:lt2>
      <a:accent1>
        <a:srgbClr val="5B7537"/>
      </a:accent1>
      <a:accent2>
        <a:srgbClr val="7CA83E"/>
      </a:accent2>
      <a:accent3>
        <a:srgbClr val="1F5F8A"/>
      </a:accent3>
      <a:accent4>
        <a:srgbClr val="FFC000"/>
      </a:accent4>
      <a:accent5>
        <a:srgbClr val="3D8ABD"/>
      </a:accent5>
      <a:accent6>
        <a:srgbClr val="2E3525"/>
      </a:accent6>
      <a:hlink>
        <a:srgbClr val="5B7537"/>
      </a:hlink>
      <a:folHlink>
        <a:srgbClr val="023160"/>
      </a:folHlink>
    </a:clrScheme>
    <a:fontScheme name="Brain Tahoma">
      <a:majorFont>
        <a:latin typeface="Tahoma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0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1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2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3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4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15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2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3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4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5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6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7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8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ppt/theme/themeOverride9.xml><?xml version="1.0" encoding="utf-8"?>
<a:themeOverride xmlns:a="http://schemas.openxmlformats.org/drawingml/2006/main">
  <a:clrScheme name="Personalizada 1">
    <a:dk1>
      <a:srgbClr val="262626"/>
    </a:dk1>
    <a:lt1>
      <a:srgbClr val="F9F9F9"/>
    </a:lt1>
    <a:dk2>
      <a:srgbClr val="5B7537"/>
    </a:dk2>
    <a:lt2>
      <a:srgbClr val="F2F2F2"/>
    </a:lt2>
    <a:accent1>
      <a:srgbClr val="5B7537"/>
    </a:accent1>
    <a:accent2>
      <a:srgbClr val="7CA83E"/>
    </a:accent2>
    <a:accent3>
      <a:srgbClr val="1F5F8A"/>
    </a:accent3>
    <a:accent4>
      <a:srgbClr val="FFC000"/>
    </a:accent4>
    <a:accent5>
      <a:srgbClr val="3D8ABD"/>
    </a:accent5>
    <a:accent6>
      <a:srgbClr val="2E3525"/>
    </a:accent6>
    <a:hlink>
      <a:srgbClr val="5B7537"/>
    </a:hlink>
    <a:folHlink>
      <a:srgbClr val="0231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</TotalTime>
  <Words>972</Words>
  <Application>Microsoft Macintosh PowerPoint</Application>
  <PresentationFormat>Widescreen</PresentationFormat>
  <Paragraphs>234</Paragraphs>
  <Slides>47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Montserrat Medium</vt:lpstr>
      <vt:lpstr>Arial</vt:lpstr>
      <vt:lpstr>Calibri</vt:lpstr>
      <vt:lpstr>Tahoma bold</vt:lpstr>
      <vt:lpstr>Tahoma</vt:lpstr>
      <vt:lpstr>Montserrat Bold</vt:lpstr>
      <vt:lpstr>Montserrat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Imóvel de desejo dos brasileiros</vt:lpstr>
      <vt:lpstr>Apresentação do PowerPoint</vt:lpstr>
      <vt:lpstr>Apresentação do PowerPoint</vt:lpstr>
      <vt:lpstr>PIB | Variação anual (%)</vt:lpstr>
      <vt:lpstr>Apresentação do PowerPoint</vt:lpstr>
      <vt:lpstr>RENDA REAL</vt:lpstr>
      <vt:lpstr>SELIC E IPCA (%)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BR-41</dc:creator>
  <cp:lastModifiedBy>Guilherme Werner</cp:lastModifiedBy>
  <cp:revision>293</cp:revision>
  <cp:lastPrinted>2024-11-05T20:28:15Z</cp:lastPrinted>
  <dcterms:created xsi:type="dcterms:W3CDTF">2022-06-23T19:07:53Z</dcterms:created>
  <dcterms:modified xsi:type="dcterms:W3CDTF">2026-03-24T14:19:36Z</dcterms:modified>
</cp:coreProperties>
</file>